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5" r:id="rId2"/>
  </p:sldMasterIdLst>
  <p:notesMasterIdLst>
    <p:notesMasterId r:id="rId28"/>
  </p:notesMasterIdLst>
  <p:sldIdLst>
    <p:sldId id="292" r:id="rId3"/>
    <p:sldId id="293" r:id="rId4"/>
    <p:sldId id="294" r:id="rId5"/>
    <p:sldId id="295" r:id="rId6"/>
    <p:sldId id="296" r:id="rId7"/>
    <p:sldId id="297" r:id="rId8"/>
    <p:sldId id="298" r:id="rId9"/>
    <p:sldId id="299" r:id="rId10"/>
    <p:sldId id="300" r:id="rId11"/>
    <p:sldId id="301" r:id="rId12"/>
    <p:sldId id="302" r:id="rId13"/>
    <p:sldId id="303" r:id="rId14"/>
    <p:sldId id="314" r:id="rId15"/>
    <p:sldId id="315" r:id="rId16"/>
    <p:sldId id="304" r:id="rId17"/>
    <p:sldId id="305" r:id="rId18"/>
    <p:sldId id="306" r:id="rId19"/>
    <p:sldId id="307" r:id="rId20"/>
    <p:sldId id="308" r:id="rId21"/>
    <p:sldId id="309" r:id="rId22"/>
    <p:sldId id="316" r:id="rId23"/>
    <p:sldId id="310" r:id="rId24"/>
    <p:sldId id="311" r:id="rId25"/>
    <p:sldId id="312" r:id="rId26"/>
    <p:sldId id="31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66" d="100"/>
          <a:sy n="66" d="100"/>
        </p:scale>
        <p:origin x="5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81D8E5-0AE4-428F-ACC5-FF14E755E03A}" type="datetimeFigureOut">
              <a:rPr lang="en-AU" smtClean="0"/>
              <a:t>16/04/2019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D5637C-7BB7-42C7-87B7-9471B11377DB}" type="slidenum">
              <a:rPr lang="en-AU" smtClean="0"/>
              <a:t>‹#›</a:t>
            </a:fld>
            <a:endParaRPr lang="en-AU"/>
          </a:p>
        </p:txBody>
      </p:sp>
    </p:spTree>
    <p:extLst>
      <p:ext uri="{BB962C8B-B14F-4D97-AF65-F5344CB8AC3E}">
        <p14:creationId xmlns:p14="http://schemas.microsoft.com/office/powerpoint/2010/main" val="470134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C4444-CF18-4CF5-9D31-9F7697E8E710}"/>
              </a:ext>
            </a:extLst>
          </p:cNvPr>
          <p:cNvSpPr>
            <a:spLocks noGrp="1"/>
          </p:cNvSpPr>
          <p:nvPr>
            <p:ph type="ctrTitle"/>
          </p:nvPr>
        </p:nvSpPr>
        <p:spPr>
          <a:xfrm>
            <a:off x="1524000" y="1122363"/>
            <a:ext cx="9144000" cy="2387600"/>
          </a:xfrm>
        </p:spPr>
        <p:txBody>
          <a:bodyPr anchor="b"/>
          <a:lstStyle>
            <a:lvl1pPr algn="ctr">
              <a:defRPr sz="6000">
                <a:solidFill>
                  <a:schemeClr val="accent6">
                    <a:lumMod val="75000"/>
                  </a:schemeClr>
                </a:solidFill>
              </a:defRPr>
            </a:lvl1pPr>
          </a:lstStyle>
          <a:p>
            <a:endParaRPr lang="en-AU" dirty="0"/>
          </a:p>
        </p:txBody>
      </p:sp>
      <p:sp>
        <p:nvSpPr>
          <p:cNvPr id="3" name="Subtitle 2">
            <a:extLst>
              <a:ext uri="{FF2B5EF4-FFF2-40B4-BE49-F238E27FC236}">
                <a16:creationId xmlns:a16="http://schemas.microsoft.com/office/drawing/2014/main" id="{372C9D20-1BAE-4382-8DC9-5BBDA7ED39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AU" dirty="0"/>
          </a:p>
        </p:txBody>
      </p:sp>
      <p:sp>
        <p:nvSpPr>
          <p:cNvPr id="5" name="Footer Placeholder 4">
            <a:extLst>
              <a:ext uri="{FF2B5EF4-FFF2-40B4-BE49-F238E27FC236}">
                <a16:creationId xmlns:a16="http://schemas.microsoft.com/office/drawing/2014/main" id="{AAAC8250-8D55-40CD-8B5D-B8E663C249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E98A3A5-1D17-48C1-B947-400403BBA6C1}"/>
              </a:ext>
            </a:extLst>
          </p:cNvPr>
          <p:cNvSpPr>
            <a:spLocks noGrp="1"/>
          </p:cNvSpPr>
          <p:nvPr>
            <p:ph type="sldNum" sz="quarter" idx="12"/>
          </p:nvPr>
        </p:nvSpPr>
        <p:spPr/>
        <p:txBody>
          <a:bodyPr/>
          <a:lstStyle/>
          <a:p>
            <a:fld id="{F00236CE-29B8-4EFF-B7B5-4596428DA300}" type="slidenum">
              <a:rPr lang="en-AU" smtClean="0"/>
              <a:t>‹#›</a:t>
            </a:fld>
            <a:endParaRPr lang="en-AU"/>
          </a:p>
        </p:txBody>
      </p:sp>
      <p:pic>
        <p:nvPicPr>
          <p:cNvPr id="7" name="Picture 6">
            <a:extLst>
              <a:ext uri="{FF2B5EF4-FFF2-40B4-BE49-F238E27FC236}">
                <a16:creationId xmlns:a16="http://schemas.microsoft.com/office/drawing/2014/main" id="{C0D69EBF-9F2F-4B98-B0BA-DD30908CF7A1}"/>
              </a:ext>
            </a:extLst>
          </p:cNvPr>
          <p:cNvPicPr>
            <a:picLocks noChangeAspect="1"/>
          </p:cNvPicPr>
          <p:nvPr userDrawn="1"/>
        </p:nvPicPr>
        <p:blipFill>
          <a:blip r:embed="rId2"/>
          <a:stretch>
            <a:fillRect/>
          </a:stretch>
        </p:blipFill>
        <p:spPr>
          <a:xfrm>
            <a:off x="9203636" y="4272728"/>
            <a:ext cx="2811526" cy="2448748"/>
          </a:xfrm>
          <a:prstGeom prst="rect">
            <a:avLst/>
          </a:prstGeom>
        </p:spPr>
      </p:pic>
      <p:cxnSp>
        <p:nvCxnSpPr>
          <p:cNvPr id="9" name="Straight Connector 8">
            <a:extLst>
              <a:ext uri="{FF2B5EF4-FFF2-40B4-BE49-F238E27FC236}">
                <a16:creationId xmlns:a16="http://schemas.microsoft.com/office/drawing/2014/main" id="{4F92FAB8-37AC-43A9-880A-4FC7CEDACDC0}"/>
              </a:ext>
            </a:extLst>
          </p:cNvPr>
          <p:cNvCxnSpPr/>
          <p:nvPr userDrawn="1"/>
        </p:nvCxnSpPr>
        <p:spPr>
          <a:xfrm>
            <a:off x="1524000" y="3564627"/>
            <a:ext cx="9144000"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Right Triangle 9">
            <a:extLst>
              <a:ext uri="{FF2B5EF4-FFF2-40B4-BE49-F238E27FC236}">
                <a16:creationId xmlns:a16="http://schemas.microsoft.com/office/drawing/2014/main" id="{F4CC49DD-9E53-441D-82B2-34562E4C5A41}"/>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79909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55FD0-D5AF-4FAB-A3D3-B98D53F37C17}"/>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770C31A-01C2-461F-B940-3AFDC412F2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D9CED4-7295-4906-AF83-F79C4529BE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D739AA3-8343-4590-8783-DAD0AF23D7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033CA3-FDEE-4276-BEB8-6458DDE94D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DE7B17F-C9D0-46DC-8D64-2EA2F4829565}"/>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8" name="Footer Placeholder 7">
            <a:extLst>
              <a:ext uri="{FF2B5EF4-FFF2-40B4-BE49-F238E27FC236}">
                <a16:creationId xmlns:a16="http://schemas.microsoft.com/office/drawing/2014/main" id="{0C72E9A0-B424-4260-9A67-7AEC04852AF6}"/>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C14C0F55-1B73-40B7-B72E-CC77F38D1550}"/>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81345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E0D90-E42B-4010-92B9-B2E44434948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9E42EF20-F206-4A41-97F1-B00671EE1109}"/>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4" name="Footer Placeholder 3">
            <a:extLst>
              <a:ext uri="{FF2B5EF4-FFF2-40B4-BE49-F238E27FC236}">
                <a16:creationId xmlns:a16="http://schemas.microsoft.com/office/drawing/2014/main" id="{32AC8590-6E08-4018-9861-2FB9870D4A0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7A75E43-6764-4584-AF51-30C2F83EEBEB}"/>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597043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76B7F7-7F91-461D-9F98-12300EE9615C}"/>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3" name="Footer Placeholder 2">
            <a:extLst>
              <a:ext uri="{FF2B5EF4-FFF2-40B4-BE49-F238E27FC236}">
                <a16:creationId xmlns:a16="http://schemas.microsoft.com/office/drawing/2014/main" id="{E5376F22-32D3-4F5C-89BF-27D246EB56C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18ABE9-FCE8-4026-997B-C28DE7FF9ACD}"/>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1675144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3B698-8AD1-4C81-B1CD-518C7B47DA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92E3AF86-E3DA-423C-949A-006F61499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CF55697B-0BA3-4E2D-B9FD-B198DFD10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1E76FA-7F87-41FC-A70D-869D961720A6}"/>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6" name="Footer Placeholder 5">
            <a:extLst>
              <a:ext uri="{FF2B5EF4-FFF2-40B4-BE49-F238E27FC236}">
                <a16:creationId xmlns:a16="http://schemas.microsoft.com/office/drawing/2014/main" id="{62790EEE-3BE8-4072-9C88-C733ADD2F4F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0A728B1-C675-4254-8C2F-A883D022CE25}"/>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2789612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FE0FE-056D-4E10-8507-9F18D4CC7C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0E3BA96-E0D1-4329-B4F6-5E47178D7A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50E0D39-8D1D-42D6-8195-7E7B16FC9A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9A2F1-F56E-43DE-872F-9C1D11788B8E}"/>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6" name="Footer Placeholder 5">
            <a:extLst>
              <a:ext uri="{FF2B5EF4-FFF2-40B4-BE49-F238E27FC236}">
                <a16:creationId xmlns:a16="http://schemas.microsoft.com/office/drawing/2014/main" id="{B963CA63-EC9A-4A6F-A0E6-1C026503537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E5D0F5F-D678-46FC-AA6C-D5F19ABA7BA4}"/>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3316684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68B9B-D8F0-4CAA-931E-2C97AEB3AC80}"/>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70CF682-A0BC-4CD4-9330-B294992E7A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8BB8D77-CAB2-4BFB-878D-8828B271BD42}"/>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5" name="Footer Placeholder 4">
            <a:extLst>
              <a:ext uri="{FF2B5EF4-FFF2-40B4-BE49-F238E27FC236}">
                <a16:creationId xmlns:a16="http://schemas.microsoft.com/office/drawing/2014/main" id="{8D23EACB-DB82-4B9F-B3F3-CF6064484E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EF50D2F-8B72-46C4-B7C2-A243BB91F73E}"/>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1135161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903CB3-7D9B-4520-BE96-786FB819CCB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435F638-F27B-48CD-A7AE-1B83B9EE96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B57BD9-0CFC-496F-8FA4-428FAC47718D}"/>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5" name="Footer Placeholder 4">
            <a:extLst>
              <a:ext uri="{FF2B5EF4-FFF2-40B4-BE49-F238E27FC236}">
                <a16:creationId xmlns:a16="http://schemas.microsoft.com/office/drawing/2014/main" id="{4842CDC8-2101-49BC-A652-5CD3749DCBA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8A182E1-BCE5-41FD-90DC-93BAD286CF42}"/>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3772463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hris presentations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B8883-9930-4720-8677-416042F2EBDA}"/>
              </a:ext>
            </a:extLst>
          </p:cNvPr>
          <p:cNvSpPr>
            <a:spLocks noGrp="1"/>
          </p:cNvSpPr>
          <p:nvPr>
            <p:ph type="title"/>
          </p:nvPr>
        </p:nvSpPr>
        <p:spPr/>
        <p:txBody>
          <a:bodyPr/>
          <a:lstStyle>
            <a:lvl1pPr>
              <a:defRPr>
                <a:solidFill>
                  <a:schemeClr val="accent6">
                    <a:lumMod val="75000"/>
                  </a:schemeClr>
                </a:solidFill>
              </a:defRPr>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0669E05E-FC82-455C-8AEA-683376A571AB}"/>
              </a:ext>
            </a:extLst>
          </p:cNvPr>
          <p:cNvSpPr>
            <a:spLocks noGrp="1"/>
          </p:cNvSpPr>
          <p:nvPr>
            <p:ph idx="1"/>
          </p:nvPr>
        </p:nvSpPr>
        <p:spPr>
          <a:xfrm>
            <a:off x="738809" y="1816649"/>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a:extLst>
              <a:ext uri="{FF2B5EF4-FFF2-40B4-BE49-F238E27FC236}">
                <a16:creationId xmlns:a16="http://schemas.microsoft.com/office/drawing/2014/main" id="{C41AC5C7-F746-4FEE-A0DF-40C9D0616FC5}"/>
              </a:ext>
            </a:extLst>
          </p:cNvPr>
          <p:cNvSpPr>
            <a:spLocks noGrp="1"/>
          </p:cNvSpPr>
          <p:nvPr>
            <p:ph type="ftr" sz="quarter" idx="11"/>
          </p:nvPr>
        </p:nvSpPr>
        <p:spPr/>
        <p:txBody>
          <a:bodyPr/>
          <a:lstStyle/>
          <a:p>
            <a:endParaRPr lang="en-AU"/>
          </a:p>
        </p:txBody>
      </p:sp>
      <p:pic>
        <p:nvPicPr>
          <p:cNvPr id="7" name="Picture 6">
            <a:extLst>
              <a:ext uri="{FF2B5EF4-FFF2-40B4-BE49-F238E27FC236}">
                <a16:creationId xmlns:a16="http://schemas.microsoft.com/office/drawing/2014/main" id="{18E2B8EC-F81C-463A-B478-DA1077CF825C}"/>
              </a:ext>
            </a:extLst>
          </p:cNvPr>
          <p:cNvPicPr>
            <a:picLocks noChangeAspect="1"/>
          </p:cNvPicPr>
          <p:nvPr userDrawn="1"/>
        </p:nvPicPr>
        <p:blipFill>
          <a:blip r:embed="rId2"/>
          <a:stretch>
            <a:fillRect/>
          </a:stretch>
        </p:blipFill>
        <p:spPr>
          <a:xfrm>
            <a:off x="10692438" y="5641658"/>
            <a:ext cx="1322723" cy="1152049"/>
          </a:xfrm>
          <a:prstGeom prst="rect">
            <a:avLst/>
          </a:prstGeom>
        </p:spPr>
      </p:pic>
      <p:sp>
        <p:nvSpPr>
          <p:cNvPr id="11" name="Right Triangle 10">
            <a:extLst>
              <a:ext uri="{FF2B5EF4-FFF2-40B4-BE49-F238E27FC236}">
                <a16:creationId xmlns:a16="http://schemas.microsoft.com/office/drawing/2014/main" id="{EE8CE075-571B-4774-8579-59B423DBC378}"/>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43590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6911A-D497-4BCA-8F91-03BF84F27F48}"/>
              </a:ext>
            </a:extLst>
          </p:cNvPr>
          <p:cNvSpPr>
            <a:spLocks noGrp="1"/>
          </p:cNvSpPr>
          <p:nvPr>
            <p:ph type="title"/>
          </p:nvPr>
        </p:nvSpPr>
        <p:spPr>
          <a:xfrm>
            <a:off x="831850" y="1709738"/>
            <a:ext cx="10515600" cy="2852737"/>
          </a:xfrm>
        </p:spPr>
        <p:txBody>
          <a:bodyPr anchor="b"/>
          <a:lstStyle>
            <a:lvl1pPr>
              <a:defRPr sz="6000"/>
            </a:lvl1pPr>
          </a:lstStyle>
          <a:p>
            <a:endParaRPr lang="en-AU" dirty="0"/>
          </a:p>
        </p:txBody>
      </p:sp>
      <p:sp>
        <p:nvSpPr>
          <p:cNvPr id="3" name="Text Placeholder 2">
            <a:extLst>
              <a:ext uri="{FF2B5EF4-FFF2-40B4-BE49-F238E27FC236}">
                <a16:creationId xmlns:a16="http://schemas.microsoft.com/office/drawing/2014/main" id="{CB294F05-2192-451C-BCD7-9CE2C227B4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3C16F51D-B27E-4343-9F4E-0197915B1445}"/>
              </a:ext>
            </a:extLst>
          </p:cNvPr>
          <p:cNvSpPr>
            <a:spLocks noGrp="1"/>
          </p:cNvSpPr>
          <p:nvPr>
            <p:ph type="dt" sz="half" idx="10"/>
          </p:nvPr>
        </p:nvSpPr>
        <p:spPr/>
        <p:txBody>
          <a:bodyPr/>
          <a:lstStyle/>
          <a:p>
            <a:fld id="{FA1026FB-0119-4F09-85D9-F33964EF72DA}" type="datetimeFigureOut">
              <a:rPr lang="en-AU" smtClean="0"/>
              <a:t>16/04/2019</a:t>
            </a:fld>
            <a:endParaRPr lang="en-AU"/>
          </a:p>
        </p:txBody>
      </p:sp>
      <p:sp>
        <p:nvSpPr>
          <p:cNvPr id="5" name="Footer Placeholder 4">
            <a:extLst>
              <a:ext uri="{FF2B5EF4-FFF2-40B4-BE49-F238E27FC236}">
                <a16:creationId xmlns:a16="http://schemas.microsoft.com/office/drawing/2014/main" id="{02F4BC22-FB49-4CC4-8A8B-BC325B377A1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2EC48D3-F62F-4555-A833-CB6CE4620ACF}"/>
              </a:ext>
            </a:extLst>
          </p:cNvPr>
          <p:cNvSpPr>
            <a:spLocks noGrp="1"/>
          </p:cNvSpPr>
          <p:nvPr>
            <p:ph type="sldNum" sz="quarter" idx="12"/>
          </p:nvPr>
        </p:nvSpPr>
        <p:spPr/>
        <p:txBody>
          <a:bodyPr/>
          <a:lstStyle/>
          <a:p>
            <a:fld id="{F00236CE-29B8-4EFF-B7B5-4596428DA300}" type="slidenum">
              <a:rPr lang="en-AU" smtClean="0"/>
              <a:t>‹#›</a:t>
            </a:fld>
            <a:endParaRPr lang="en-AU"/>
          </a:p>
        </p:txBody>
      </p:sp>
    </p:spTree>
    <p:extLst>
      <p:ext uri="{BB962C8B-B14F-4D97-AF65-F5344CB8AC3E}">
        <p14:creationId xmlns:p14="http://schemas.microsoft.com/office/powerpoint/2010/main" val="273058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782F0-82A0-40BE-9B97-CFDD73C1455A}"/>
              </a:ext>
            </a:extLst>
          </p:cNvPr>
          <p:cNvSpPr>
            <a:spLocks noGrp="1"/>
          </p:cNvSpPr>
          <p:nvPr>
            <p:ph type="title" hasCustomPrompt="1"/>
          </p:nvPr>
        </p:nvSpPr>
        <p:spPr/>
        <p:txBody>
          <a:bodyPr/>
          <a:lstStyle>
            <a:lvl1pPr>
              <a:defRPr>
                <a:solidFill>
                  <a:schemeClr val="accent6">
                    <a:lumMod val="75000"/>
                  </a:schemeClr>
                </a:solidFill>
              </a:defRPr>
            </a:lvl1pPr>
          </a:lstStyle>
          <a:p>
            <a:r>
              <a:rPr lang="en-US" dirty="0"/>
              <a:t>…</a:t>
            </a:r>
            <a:endParaRPr lang="en-AU" dirty="0"/>
          </a:p>
        </p:txBody>
      </p:sp>
      <p:sp>
        <p:nvSpPr>
          <p:cNvPr id="3" name="Date Placeholder 2">
            <a:extLst>
              <a:ext uri="{FF2B5EF4-FFF2-40B4-BE49-F238E27FC236}">
                <a16:creationId xmlns:a16="http://schemas.microsoft.com/office/drawing/2014/main" id="{5FFE266D-708C-4846-A861-1FF8D34C9A9B}"/>
              </a:ext>
            </a:extLst>
          </p:cNvPr>
          <p:cNvSpPr>
            <a:spLocks noGrp="1"/>
          </p:cNvSpPr>
          <p:nvPr>
            <p:ph type="dt" sz="half" idx="10"/>
          </p:nvPr>
        </p:nvSpPr>
        <p:spPr/>
        <p:txBody>
          <a:bodyPr/>
          <a:lstStyle/>
          <a:p>
            <a:fld id="{FA1026FB-0119-4F09-85D9-F33964EF72DA}" type="datetimeFigureOut">
              <a:rPr lang="en-AU" smtClean="0"/>
              <a:t>16/04/2019</a:t>
            </a:fld>
            <a:endParaRPr lang="en-AU"/>
          </a:p>
        </p:txBody>
      </p:sp>
      <p:sp>
        <p:nvSpPr>
          <p:cNvPr id="4" name="Footer Placeholder 3">
            <a:extLst>
              <a:ext uri="{FF2B5EF4-FFF2-40B4-BE49-F238E27FC236}">
                <a16:creationId xmlns:a16="http://schemas.microsoft.com/office/drawing/2014/main" id="{0152F98C-05F2-4DE7-B62E-D6E8C52E13F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00E8DDC-3FFC-403F-846F-96857443E29E}"/>
              </a:ext>
            </a:extLst>
          </p:cNvPr>
          <p:cNvSpPr>
            <a:spLocks noGrp="1"/>
          </p:cNvSpPr>
          <p:nvPr>
            <p:ph type="sldNum" sz="quarter" idx="12"/>
          </p:nvPr>
        </p:nvSpPr>
        <p:spPr/>
        <p:txBody>
          <a:bodyPr/>
          <a:lstStyle/>
          <a:p>
            <a:fld id="{F00236CE-29B8-4EFF-B7B5-4596428DA300}" type="slidenum">
              <a:rPr lang="en-AU" smtClean="0"/>
              <a:t>‹#›</a:t>
            </a:fld>
            <a:endParaRPr lang="en-AU"/>
          </a:p>
        </p:txBody>
      </p:sp>
      <p:pic>
        <p:nvPicPr>
          <p:cNvPr id="6" name="Picture 5">
            <a:extLst>
              <a:ext uri="{FF2B5EF4-FFF2-40B4-BE49-F238E27FC236}">
                <a16:creationId xmlns:a16="http://schemas.microsoft.com/office/drawing/2014/main" id="{E9AED7EE-4E0C-42E6-90AF-4B6DDA8E0C16}"/>
              </a:ext>
            </a:extLst>
          </p:cNvPr>
          <p:cNvPicPr>
            <a:picLocks noChangeAspect="1"/>
          </p:cNvPicPr>
          <p:nvPr userDrawn="1"/>
        </p:nvPicPr>
        <p:blipFill>
          <a:blip r:embed="rId2"/>
          <a:stretch>
            <a:fillRect/>
          </a:stretch>
        </p:blipFill>
        <p:spPr>
          <a:xfrm>
            <a:off x="10692438" y="5641658"/>
            <a:ext cx="1322723" cy="1152049"/>
          </a:xfrm>
          <a:prstGeom prst="rect">
            <a:avLst/>
          </a:prstGeom>
        </p:spPr>
      </p:pic>
    </p:spTree>
    <p:extLst>
      <p:ext uri="{BB962C8B-B14F-4D97-AF65-F5344CB8AC3E}">
        <p14:creationId xmlns:p14="http://schemas.microsoft.com/office/powerpoint/2010/main" val="357881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A2D1C5-426E-46A9-A417-9EF3F87A8687}"/>
              </a:ext>
            </a:extLst>
          </p:cNvPr>
          <p:cNvSpPr>
            <a:spLocks noGrp="1"/>
          </p:cNvSpPr>
          <p:nvPr>
            <p:ph type="dt" sz="half" idx="10"/>
          </p:nvPr>
        </p:nvSpPr>
        <p:spPr/>
        <p:txBody>
          <a:bodyPr/>
          <a:lstStyle/>
          <a:p>
            <a:fld id="{937FF46D-3EC8-4745-8A10-C27824FB49E6}" type="datetimeFigureOut">
              <a:rPr lang="en-AU" smtClean="0"/>
              <a:t>16/04/2019</a:t>
            </a:fld>
            <a:endParaRPr lang="en-AU"/>
          </a:p>
        </p:txBody>
      </p:sp>
      <p:sp>
        <p:nvSpPr>
          <p:cNvPr id="3" name="Footer Placeholder 2">
            <a:extLst>
              <a:ext uri="{FF2B5EF4-FFF2-40B4-BE49-F238E27FC236}">
                <a16:creationId xmlns:a16="http://schemas.microsoft.com/office/drawing/2014/main" id="{C9665DAE-9E01-42A9-BE99-A991D019DE8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BE002609-DCF4-477A-B125-F5335843F521}"/>
              </a:ext>
            </a:extLst>
          </p:cNvPr>
          <p:cNvSpPr>
            <a:spLocks noGrp="1"/>
          </p:cNvSpPr>
          <p:nvPr>
            <p:ph type="sldNum" sz="quarter" idx="12"/>
          </p:nvPr>
        </p:nvSpPr>
        <p:spPr/>
        <p:txBody>
          <a:bodyPr/>
          <a:lstStyle/>
          <a:p>
            <a:fld id="{56DDF38C-691B-420C-A4CC-9C1E7A5C1323}" type="slidenum">
              <a:rPr lang="en-AU" smtClean="0"/>
              <a:t>‹#›</a:t>
            </a:fld>
            <a:endParaRPr lang="en-AU"/>
          </a:p>
        </p:txBody>
      </p:sp>
    </p:spTree>
    <p:extLst>
      <p:ext uri="{BB962C8B-B14F-4D97-AF65-F5344CB8AC3E}">
        <p14:creationId xmlns:p14="http://schemas.microsoft.com/office/powerpoint/2010/main" val="227562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45C1-F584-4D23-AB79-25F7B8DBBE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9D83F26-B68D-40C0-AC6D-54353790E7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E480D0B1-F76A-45F9-8560-595F8804E18A}"/>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5" name="Footer Placeholder 4">
            <a:extLst>
              <a:ext uri="{FF2B5EF4-FFF2-40B4-BE49-F238E27FC236}">
                <a16:creationId xmlns:a16="http://schemas.microsoft.com/office/drawing/2014/main" id="{3D5102B8-661F-4E6E-ADE6-A805120CA4F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5E9ED26-45BA-4431-8CDA-4667DE4E50F4}"/>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2296707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167C1-07BE-4481-89DF-BA511B78D08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19BCE96-0DF7-4D94-A574-ACBE4F1ABD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61673BF-53B2-4291-988A-560783181BEF}"/>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5" name="Footer Placeholder 4">
            <a:extLst>
              <a:ext uri="{FF2B5EF4-FFF2-40B4-BE49-F238E27FC236}">
                <a16:creationId xmlns:a16="http://schemas.microsoft.com/office/drawing/2014/main" id="{11C75507-8C1D-43D1-91DF-46A8E3208E3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2E6E26E-F413-4FA4-A782-54442647276E}"/>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216793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0D9F2-0265-4CCD-82AC-ED9E382D27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944EF17-2A8C-4F39-8D9D-22B154BDF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C9B105-0204-45A2-B030-C15D3D93DF59}"/>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5" name="Footer Placeholder 4">
            <a:extLst>
              <a:ext uri="{FF2B5EF4-FFF2-40B4-BE49-F238E27FC236}">
                <a16:creationId xmlns:a16="http://schemas.microsoft.com/office/drawing/2014/main" id="{3CB73166-7692-43AC-8A16-D25E46503BC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D0F504B-335F-4D5F-B58A-DF9C69EEB164}"/>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108074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3DB9B-FB10-4718-8787-EDC51527809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2A92E3F-1F06-4F3A-978C-A411B66B76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239CDF6-9C40-4F30-9624-F542816481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DC8C7A7-0B6B-4EA6-A48A-0F9FD527C2C2}"/>
              </a:ext>
            </a:extLst>
          </p:cNvPr>
          <p:cNvSpPr>
            <a:spLocks noGrp="1"/>
          </p:cNvSpPr>
          <p:nvPr>
            <p:ph type="dt" sz="half" idx="10"/>
          </p:nvPr>
        </p:nvSpPr>
        <p:spPr/>
        <p:txBody>
          <a:bodyPr/>
          <a:lstStyle/>
          <a:p>
            <a:fld id="{103BCDED-1D56-4D3A-A3EB-549407068998}" type="datetimeFigureOut">
              <a:rPr lang="en-AU" smtClean="0"/>
              <a:t>16/04/2019</a:t>
            </a:fld>
            <a:endParaRPr lang="en-AU"/>
          </a:p>
        </p:txBody>
      </p:sp>
      <p:sp>
        <p:nvSpPr>
          <p:cNvPr id="6" name="Footer Placeholder 5">
            <a:extLst>
              <a:ext uri="{FF2B5EF4-FFF2-40B4-BE49-F238E27FC236}">
                <a16:creationId xmlns:a16="http://schemas.microsoft.com/office/drawing/2014/main" id="{10FEE445-35B2-4967-A4C6-31D9FCA3B5B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5CA6CBD-AA87-4EEA-89C2-71423B6A158D}"/>
              </a:ext>
            </a:extLst>
          </p:cNvPr>
          <p:cNvSpPr>
            <a:spLocks noGrp="1"/>
          </p:cNvSpPr>
          <p:nvPr>
            <p:ph type="sldNum" sz="quarter" idx="12"/>
          </p:nvPr>
        </p:nvSpPr>
        <p:spPr/>
        <p:txBody>
          <a:bodyPr/>
          <a:lstStyle/>
          <a:p>
            <a:fld id="{6D35DDD7-91D8-4BE2-925C-955B62F9293B}" type="slidenum">
              <a:rPr lang="en-AU" smtClean="0"/>
              <a:t>‹#›</a:t>
            </a:fld>
            <a:endParaRPr lang="en-AU"/>
          </a:p>
        </p:txBody>
      </p:sp>
    </p:spTree>
    <p:extLst>
      <p:ext uri="{BB962C8B-B14F-4D97-AF65-F5344CB8AC3E}">
        <p14:creationId xmlns:p14="http://schemas.microsoft.com/office/powerpoint/2010/main" val="33310738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932C79-6B22-4C50-9DE7-1FE411726F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AU" dirty="0"/>
              <a:t>..</a:t>
            </a:r>
          </a:p>
        </p:txBody>
      </p:sp>
      <p:sp>
        <p:nvSpPr>
          <p:cNvPr id="3" name="Text Placeholder 2">
            <a:extLst>
              <a:ext uri="{FF2B5EF4-FFF2-40B4-BE49-F238E27FC236}">
                <a16:creationId xmlns:a16="http://schemas.microsoft.com/office/drawing/2014/main" id="{1537767A-95DE-4EF7-BDF5-41793E3718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endParaRPr lang="en-AU" dirty="0"/>
          </a:p>
        </p:txBody>
      </p:sp>
      <p:sp>
        <p:nvSpPr>
          <p:cNvPr id="4" name="Date Placeholder 3">
            <a:extLst>
              <a:ext uri="{FF2B5EF4-FFF2-40B4-BE49-F238E27FC236}">
                <a16:creationId xmlns:a16="http://schemas.microsoft.com/office/drawing/2014/main" id="{BEFBC12B-6960-4415-B426-8E2AAEFA9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sp>
        <p:nvSpPr>
          <p:cNvPr id="5" name="Footer Placeholder 4">
            <a:extLst>
              <a:ext uri="{FF2B5EF4-FFF2-40B4-BE49-F238E27FC236}">
                <a16:creationId xmlns:a16="http://schemas.microsoft.com/office/drawing/2014/main" id="{A8CA7228-CBD7-41A0-ABAE-628A7B8F39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E04512C-ECD5-4EB8-8BED-590985AF8F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236CE-29B8-4EFF-B7B5-4596428DA300}" type="slidenum">
              <a:rPr lang="en-AU" smtClean="0"/>
              <a:t>‹#›</a:t>
            </a:fld>
            <a:endParaRPr lang="en-AU"/>
          </a:p>
        </p:txBody>
      </p:sp>
      <p:sp>
        <p:nvSpPr>
          <p:cNvPr id="7" name="Right Triangle 6">
            <a:extLst>
              <a:ext uri="{FF2B5EF4-FFF2-40B4-BE49-F238E27FC236}">
                <a16:creationId xmlns:a16="http://schemas.microsoft.com/office/drawing/2014/main" id="{82A53323-2C5B-4674-AB39-338D297E149E}"/>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385978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67"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84707E-2A98-4214-80D0-E0AC6E2D1A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06F0E07-275A-44C3-9791-9963314551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1068047-DBF2-4DDD-A0C4-44B296C66C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3BCDED-1D56-4D3A-A3EB-549407068998}" type="datetimeFigureOut">
              <a:rPr lang="en-AU" smtClean="0"/>
              <a:t>16/04/2019</a:t>
            </a:fld>
            <a:endParaRPr lang="en-AU"/>
          </a:p>
        </p:txBody>
      </p:sp>
      <p:sp>
        <p:nvSpPr>
          <p:cNvPr id="5" name="Footer Placeholder 4">
            <a:extLst>
              <a:ext uri="{FF2B5EF4-FFF2-40B4-BE49-F238E27FC236}">
                <a16:creationId xmlns:a16="http://schemas.microsoft.com/office/drawing/2014/main" id="{0EFBECB3-5AA5-4796-B404-540D70AA9E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C62313E-32B5-4EB9-80DC-2F13EE7CAD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5DDD7-91D8-4BE2-925C-955B62F9293B}" type="slidenum">
              <a:rPr lang="en-AU" smtClean="0"/>
              <a:t>‹#›</a:t>
            </a:fld>
            <a:endParaRPr lang="en-AU"/>
          </a:p>
        </p:txBody>
      </p:sp>
    </p:spTree>
    <p:extLst>
      <p:ext uri="{BB962C8B-B14F-4D97-AF65-F5344CB8AC3E}">
        <p14:creationId xmlns:p14="http://schemas.microsoft.com/office/powerpoint/2010/main" val="1094030898"/>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67980-4BB4-4D6A-A542-138492CC761C}"/>
              </a:ext>
            </a:extLst>
          </p:cNvPr>
          <p:cNvSpPr>
            <a:spLocks noGrp="1"/>
          </p:cNvSpPr>
          <p:nvPr>
            <p:ph type="ctrTitle"/>
          </p:nvPr>
        </p:nvSpPr>
        <p:spPr/>
        <p:txBody>
          <a:bodyPr>
            <a:normAutofit fontScale="90000"/>
          </a:bodyPr>
          <a:lstStyle/>
          <a:p>
            <a:r>
              <a:rPr lang="en-AU" dirty="0"/>
              <a:t>“AUSTRALIAN FINANCIAL SERVICES ROYAL COMMISSION 2018”  </a:t>
            </a:r>
          </a:p>
        </p:txBody>
      </p:sp>
      <p:sp>
        <p:nvSpPr>
          <p:cNvPr id="3" name="Subtitle 2">
            <a:extLst>
              <a:ext uri="{FF2B5EF4-FFF2-40B4-BE49-F238E27FC236}">
                <a16:creationId xmlns:a16="http://schemas.microsoft.com/office/drawing/2014/main" id="{C87C5E65-1FF0-4958-B072-145961F2C31C}"/>
              </a:ext>
            </a:extLst>
          </p:cNvPr>
          <p:cNvSpPr>
            <a:spLocks noGrp="1"/>
          </p:cNvSpPr>
          <p:nvPr>
            <p:ph type="subTitle" idx="1"/>
          </p:nvPr>
        </p:nvSpPr>
        <p:spPr/>
        <p:txBody>
          <a:bodyPr>
            <a:normAutofit lnSpcReduction="10000"/>
          </a:bodyPr>
          <a:lstStyle/>
          <a:p>
            <a:endParaRPr lang="en-AU" dirty="0"/>
          </a:p>
          <a:p>
            <a:r>
              <a:rPr lang="en-AU" dirty="0"/>
              <a:t>AIDA DISPUTE RESOLUTION WORKING PARTY MEETING – Marrakech . Morocco  April 24</a:t>
            </a:r>
            <a:r>
              <a:rPr lang="en-AU" baseline="30000" dirty="0"/>
              <a:t>th</a:t>
            </a:r>
            <a:r>
              <a:rPr lang="en-AU" dirty="0"/>
              <a:t> 2019</a:t>
            </a:r>
          </a:p>
          <a:p>
            <a:r>
              <a:rPr lang="en-AU" dirty="0"/>
              <a:t>Chris Rodd – Working Party Chair </a:t>
            </a:r>
          </a:p>
        </p:txBody>
      </p:sp>
    </p:spTree>
    <p:extLst>
      <p:ext uri="{BB962C8B-B14F-4D97-AF65-F5344CB8AC3E}">
        <p14:creationId xmlns:p14="http://schemas.microsoft.com/office/powerpoint/2010/main" val="1077060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DA1B8-5B78-4BB6-9D1C-EAADEF3E29B8}"/>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D36F0D61-B644-418D-9D5D-206ED775095D}"/>
              </a:ext>
            </a:extLst>
          </p:cNvPr>
          <p:cNvSpPr>
            <a:spLocks noGrp="1"/>
          </p:cNvSpPr>
          <p:nvPr>
            <p:ph idx="1"/>
          </p:nvPr>
        </p:nvSpPr>
        <p:spPr/>
        <p:txBody>
          <a:bodyPr/>
          <a:lstStyle/>
          <a:p>
            <a:r>
              <a:rPr lang="en-AU" u="sng" dirty="0"/>
              <a:t>Lending issues for remote and  regional areas </a:t>
            </a:r>
          </a:p>
          <a:p>
            <a:r>
              <a:rPr lang="en-AU" dirty="0"/>
              <a:t>A big issue in country like Australia – the Commission made a number of formal and informal recommendations to address the issues faced by Aboriginal and Torres Strait Islanders , living in remote communities.</a:t>
            </a:r>
          </a:p>
          <a:p>
            <a:r>
              <a:rPr lang="en-AU" dirty="0"/>
              <a:t>Recommended the abolition of dishonour fees and informal overdrafts on many bank accounts. </a:t>
            </a:r>
          </a:p>
          <a:p>
            <a:r>
              <a:rPr lang="en-AU" dirty="0"/>
              <a:t>To the banks credit most of the recommendations were common sense, practical and represent initiatives already undertaken by many of the financial institutions. </a:t>
            </a:r>
          </a:p>
        </p:txBody>
      </p:sp>
    </p:spTree>
    <p:extLst>
      <p:ext uri="{BB962C8B-B14F-4D97-AF65-F5344CB8AC3E}">
        <p14:creationId xmlns:p14="http://schemas.microsoft.com/office/powerpoint/2010/main" val="761138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E4630-FCDF-4267-BBAC-4DED0EC2B88E}"/>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752644B4-CA9C-40CB-A55F-03D0E03EA023}"/>
              </a:ext>
            </a:extLst>
          </p:cNvPr>
          <p:cNvSpPr>
            <a:spLocks noGrp="1"/>
          </p:cNvSpPr>
          <p:nvPr>
            <p:ph idx="1"/>
          </p:nvPr>
        </p:nvSpPr>
        <p:spPr/>
        <p:txBody>
          <a:bodyPr>
            <a:normAutofit fontScale="92500" lnSpcReduction="10000"/>
          </a:bodyPr>
          <a:lstStyle/>
          <a:p>
            <a:r>
              <a:rPr lang="en-AU" u="sng" dirty="0"/>
              <a:t>General Insurance </a:t>
            </a:r>
          </a:p>
          <a:p>
            <a:r>
              <a:rPr lang="en-AU" dirty="0"/>
              <a:t>The general insurance sector  was subject to far fewer criticisms. </a:t>
            </a:r>
          </a:p>
          <a:p>
            <a:r>
              <a:rPr lang="en-AU" dirty="0"/>
              <a:t>Recommended a complete legislative prohibition on unsolicited offers of insurance products to retail clients. </a:t>
            </a:r>
          </a:p>
          <a:p>
            <a:r>
              <a:rPr lang="en-AU" dirty="0"/>
              <a:t>Amendments to simplify the law and bring the regulation of insurance contracts into line with other financial products , including the application of “unfair contract terms” to contracts of insurance. </a:t>
            </a:r>
          </a:p>
          <a:p>
            <a:r>
              <a:rPr lang="en-AU" dirty="0"/>
              <a:t>The inclusion of claims handling and settlement  within the obligation to provide financial services efficiently honestly and fairly. </a:t>
            </a:r>
          </a:p>
          <a:p>
            <a:r>
              <a:rPr lang="en-AU" dirty="0"/>
              <a:t>Alteration of the insureds disclosure obligations – changing to, “a duty to take reasonable care not to make a misrepresentation to the insurer. “   </a:t>
            </a:r>
          </a:p>
        </p:txBody>
      </p:sp>
    </p:spTree>
    <p:extLst>
      <p:ext uri="{BB962C8B-B14F-4D97-AF65-F5344CB8AC3E}">
        <p14:creationId xmlns:p14="http://schemas.microsoft.com/office/powerpoint/2010/main" val="2481623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D3A65-B137-440A-8C6D-1B09B4ADA94B}"/>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9EE2E2FC-FD1C-4C2F-91FD-705F3275AF7A}"/>
              </a:ext>
            </a:extLst>
          </p:cNvPr>
          <p:cNvSpPr>
            <a:spLocks noGrp="1"/>
          </p:cNvSpPr>
          <p:nvPr>
            <p:ph idx="1"/>
          </p:nvPr>
        </p:nvSpPr>
        <p:spPr>
          <a:xfrm>
            <a:off x="576943" y="1531711"/>
            <a:ext cx="10515600" cy="4351338"/>
          </a:xfrm>
        </p:spPr>
        <p:txBody>
          <a:bodyPr>
            <a:normAutofit fontScale="92500" lnSpcReduction="20000"/>
          </a:bodyPr>
          <a:lstStyle/>
          <a:p>
            <a:r>
              <a:rPr lang="en-AU" u="sng" dirty="0"/>
              <a:t>General Insurance – Continued </a:t>
            </a:r>
            <a:endParaRPr lang="en-AU" dirty="0"/>
          </a:p>
          <a:p>
            <a:r>
              <a:rPr lang="en-AU" dirty="0"/>
              <a:t>The expansion of powers of enforcement for the regulatory bodies with a particular focus on the activities on group life insurance arrangements. </a:t>
            </a:r>
          </a:p>
          <a:p>
            <a:r>
              <a:rPr lang="en-AU" dirty="0"/>
              <a:t> There was also much criticism of the high commissions  received by dealers on extended warranty insurance primarily involving  motor vehicles and motor cycles.  </a:t>
            </a:r>
          </a:p>
          <a:p>
            <a:r>
              <a:rPr lang="en-AU" dirty="0"/>
              <a:t>Travel insurance was heavily criticised particularly in the areas of insurance  exclusions for pre existing medical conditions. </a:t>
            </a:r>
          </a:p>
          <a:p>
            <a:r>
              <a:rPr lang="en-AU" dirty="0"/>
              <a:t>In response ,the insurance sector does not consider amendments to the law are necessary on the basis that there is currently adequate protection for consumers under the provisions of the Insurance Contracts Act ( 1984)  without any need to amend the ASIC Act to include insurance contracts. </a:t>
            </a:r>
          </a:p>
        </p:txBody>
      </p:sp>
    </p:spTree>
    <p:extLst>
      <p:ext uri="{BB962C8B-B14F-4D97-AF65-F5344CB8AC3E}">
        <p14:creationId xmlns:p14="http://schemas.microsoft.com/office/powerpoint/2010/main" val="2941234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07B8-77AD-46DC-AA1E-4DBC31F86ABC}"/>
              </a:ext>
            </a:extLst>
          </p:cNvPr>
          <p:cNvSpPr>
            <a:spLocks noGrp="1"/>
          </p:cNvSpPr>
          <p:nvPr>
            <p:ph type="title"/>
          </p:nvPr>
        </p:nvSpPr>
        <p:spPr/>
        <p:txBody>
          <a:bodyPr/>
          <a:lstStyle/>
          <a:p>
            <a:r>
              <a:rPr lang="en-AU" dirty="0"/>
              <a:t>….a Particular general insurance issue </a:t>
            </a:r>
          </a:p>
        </p:txBody>
      </p:sp>
      <p:sp>
        <p:nvSpPr>
          <p:cNvPr id="3" name="Content Placeholder 2">
            <a:extLst>
              <a:ext uri="{FF2B5EF4-FFF2-40B4-BE49-F238E27FC236}">
                <a16:creationId xmlns:a16="http://schemas.microsoft.com/office/drawing/2014/main" id="{1AD1C43D-DC2F-4335-ACC3-042B0D620C74}"/>
              </a:ext>
            </a:extLst>
          </p:cNvPr>
          <p:cNvSpPr>
            <a:spLocks noGrp="1"/>
          </p:cNvSpPr>
          <p:nvPr>
            <p:ph idx="1"/>
          </p:nvPr>
        </p:nvSpPr>
        <p:spPr/>
        <p:txBody>
          <a:bodyPr>
            <a:normAutofit fontScale="92500" lnSpcReduction="10000"/>
          </a:bodyPr>
          <a:lstStyle/>
          <a:p>
            <a:r>
              <a:rPr lang="en-AU" dirty="0"/>
              <a:t>Both the Australian regulator ASIC and the Royal commission were very critical of what has been described as “add - on insurance”</a:t>
            </a:r>
          </a:p>
          <a:p>
            <a:r>
              <a:rPr lang="en-AU" dirty="0"/>
              <a:t>Notably – insurance sold through motor car and motor cycle dealers (extended warranty covers) .</a:t>
            </a:r>
          </a:p>
          <a:p>
            <a:r>
              <a:rPr lang="en-AU" dirty="0"/>
              <a:t>The products are designed to cover vehicle breakdown damage , loan repayments , consumer credit tyre and rim insurance .</a:t>
            </a:r>
          </a:p>
          <a:p>
            <a:r>
              <a:rPr lang="en-AU" dirty="0"/>
              <a:t>Described by the regulator  as “very expensive and poor value” </a:t>
            </a:r>
          </a:p>
          <a:p>
            <a:r>
              <a:rPr lang="en-AU" dirty="0"/>
              <a:t>The sale methods were often high pressure with false claims that to obtain a loan the cover was necessary </a:t>
            </a:r>
          </a:p>
          <a:p>
            <a:r>
              <a:rPr lang="en-AU" dirty="0"/>
              <a:t>The dealers made extraordinarily high commissions and the cover was essentially useless </a:t>
            </a:r>
          </a:p>
        </p:txBody>
      </p:sp>
    </p:spTree>
    <p:extLst>
      <p:ext uri="{BB962C8B-B14F-4D97-AF65-F5344CB8AC3E}">
        <p14:creationId xmlns:p14="http://schemas.microsoft.com/office/powerpoint/2010/main" val="43679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DEF57-BE32-4421-A067-4F7758ACFFEA}"/>
              </a:ext>
            </a:extLst>
          </p:cNvPr>
          <p:cNvSpPr>
            <a:spLocks noGrp="1"/>
          </p:cNvSpPr>
          <p:nvPr>
            <p:ph type="title"/>
          </p:nvPr>
        </p:nvSpPr>
        <p:spPr>
          <a:xfrm>
            <a:off x="510941" y="690013"/>
            <a:ext cx="10515600" cy="1103547"/>
          </a:xfrm>
        </p:spPr>
        <p:txBody>
          <a:bodyPr>
            <a:normAutofit fontScale="90000"/>
          </a:bodyPr>
          <a:lstStyle/>
          <a:p>
            <a:r>
              <a:rPr lang="en-AU" dirty="0"/>
              <a:t>… “add on products”, sold under existing  covers </a:t>
            </a:r>
          </a:p>
        </p:txBody>
      </p:sp>
      <p:sp>
        <p:nvSpPr>
          <p:cNvPr id="3" name="Content Placeholder 2">
            <a:extLst>
              <a:ext uri="{FF2B5EF4-FFF2-40B4-BE49-F238E27FC236}">
                <a16:creationId xmlns:a16="http://schemas.microsoft.com/office/drawing/2014/main" id="{717F39AE-A043-477F-B6E1-9573B3F6A5AA}"/>
              </a:ext>
            </a:extLst>
          </p:cNvPr>
          <p:cNvSpPr>
            <a:spLocks noGrp="1"/>
          </p:cNvSpPr>
          <p:nvPr>
            <p:ph idx="1"/>
          </p:nvPr>
        </p:nvSpPr>
        <p:spPr/>
        <p:txBody>
          <a:bodyPr>
            <a:normAutofit fontScale="92500" lnSpcReduction="10000"/>
          </a:bodyPr>
          <a:lstStyle/>
          <a:p>
            <a:r>
              <a:rPr lang="en-AU" dirty="0"/>
              <a:t> Recently , class action litigation has been issued in the Australian Federal Court against IAG Insurance alleging misleading and deceptive conduct in relation to these add on products , sold between 2008 – 2017 .</a:t>
            </a:r>
          </a:p>
          <a:p>
            <a:r>
              <a:rPr lang="en-AU" dirty="0"/>
              <a:t>  The company no longer issues the cover and in late 2017 announced that it would refund $39 million in “add on”  premiums , to 67,690 customers .</a:t>
            </a:r>
          </a:p>
          <a:p>
            <a:r>
              <a:rPr lang="en-AU" dirty="0"/>
              <a:t>The insurer asserting that in with drawing the product from the market agreed that …” for many customers the Swann Insurance , add on insurance products did not deliver the value they should have “ </a:t>
            </a:r>
          </a:p>
          <a:p>
            <a:r>
              <a:rPr lang="en-AU" dirty="0"/>
              <a:t>They certainly delivered value to the dealers and insurer, at the time the covers were issued, with excellent loss ratios and a guaranteed distribution outlet.  </a:t>
            </a:r>
          </a:p>
        </p:txBody>
      </p:sp>
    </p:spTree>
    <p:extLst>
      <p:ext uri="{BB962C8B-B14F-4D97-AF65-F5344CB8AC3E}">
        <p14:creationId xmlns:p14="http://schemas.microsoft.com/office/powerpoint/2010/main" val="1112566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C77BF-E3DF-4197-A2FE-3DD52220580C}"/>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A6EB1E81-1248-498C-9F52-7671010E028D}"/>
              </a:ext>
            </a:extLst>
          </p:cNvPr>
          <p:cNvSpPr>
            <a:spLocks noGrp="1"/>
          </p:cNvSpPr>
          <p:nvPr>
            <p:ph idx="1"/>
          </p:nvPr>
        </p:nvSpPr>
        <p:spPr/>
        <p:txBody>
          <a:bodyPr/>
          <a:lstStyle/>
          <a:p>
            <a:r>
              <a:rPr lang="en-AU" u="sng" dirty="0"/>
              <a:t>Superannuation</a:t>
            </a:r>
          </a:p>
          <a:p>
            <a:r>
              <a:rPr lang="en-AU" dirty="0"/>
              <a:t>A superannuation trustee, should be prohibited from assuming any obligations other than those arising from or in the course of, its performance of the duties as a trustee of a fund. </a:t>
            </a:r>
          </a:p>
          <a:p>
            <a:r>
              <a:rPr lang="en-AU" dirty="0"/>
              <a:t>A ban on charging or deducting any advice fee ( other than for intra – fund advice) from </a:t>
            </a:r>
            <a:r>
              <a:rPr lang="en-AU" dirty="0" err="1"/>
              <a:t>MySuper</a:t>
            </a:r>
            <a:r>
              <a:rPr lang="en-AU" dirty="0"/>
              <a:t> account. </a:t>
            </a:r>
          </a:p>
          <a:p>
            <a:r>
              <a:rPr lang="en-AU" dirty="0"/>
              <a:t> a prohibition on any advice fee unless the requirements about annual renewal , prior written identification of service and provision of clients express written authority , in connection with on going fee arrangements are met. </a:t>
            </a:r>
          </a:p>
        </p:txBody>
      </p:sp>
    </p:spTree>
    <p:extLst>
      <p:ext uri="{BB962C8B-B14F-4D97-AF65-F5344CB8AC3E}">
        <p14:creationId xmlns:p14="http://schemas.microsoft.com/office/powerpoint/2010/main" val="896372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D5BC1-ABD6-48DF-8F4C-B225BE3D6DFD}"/>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6AB08DA2-4BDC-4085-B356-F009F931F60F}"/>
              </a:ext>
            </a:extLst>
          </p:cNvPr>
          <p:cNvSpPr>
            <a:spLocks noGrp="1"/>
          </p:cNvSpPr>
          <p:nvPr>
            <p:ph idx="1"/>
          </p:nvPr>
        </p:nvSpPr>
        <p:spPr/>
        <p:txBody>
          <a:bodyPr/>
          <a:lstStyle/>
          <a:p>
            <a:r>
              <a:rPr lang="en-AU" u="sng" dirty="0"/>
              <a:t>Superannuation</a:t>
            </a:r>
            <a:r>
              <a:rPr lang="en-AU" dirty="0"/>
              <a:t> </a:t>
            </a:r>
          </a:p>
          <a:p>
            <a:r>
              <a:rPr lang="en-AU" dirty="0"/>
              <a:t>Hawking of superannuation products should be prohibited – unsolicited offers or sale of superannuation should be prohibited  except to those who are not  retail clients and except for offers made under an eligible employee share scheme.  </a:t>
            </a:r>
          </a:p>
          <a:p>
            <a:r>
              <a:rPr lang="en-AU" dirty="0"/>
              <a:t> A person should have only ONE default superannuation account so as not to attract multiple fees from multiple accounts </a:t>
            </a:r>
          </a:p>
          <a:p>
            <a:r>
              <a:rPr lang="en-AU" dirty="0"/>
              <a:t>ASIC’s  ( Australian Securities &amp; Investment Commission) role should be extended to enable enforcement of all provisions of the Superannuation Industry ( Supervision) Act 1993 ( SIS Act ).    </a:t>
            </a:r>
          </a:p>
        </p:txBody>
      </p:sp>
    </p:spTree>
    <p:extLst>
      <p:ext uri="{BB962C8B-B14F-4D97-AF65-F5344CB8AC3E}">
        <p14:creationId xmlns:p14="http://schemas.microsoft.com/office/powerpoint/2010/main" val="1634943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EC5FF-AD32-4D57-870B-6CC2A77BA3C5}"/>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A30CBCDF-A994-43C7-9E52-D1CBDDE691FD}"/>
              </a:ext>
            </a:extLst>
          </p:cNvPr>
          <p:cNvSpPr>
            <a:spLocks noGrp="1"/>
          </p:cNvSpPr>
          <p:nvPr>
            <p:ph idx="1"/>
          </p:nvPr>
        </p:nvSpPr>
        <p:spPr/>
        <p:txBody>
          <a:bodyPr/>
          <a:lstStyle/>
          <a:p>
            <a:r>
              <a:rPr lang="en-AU" u="sng" dirty="0"/>
              <a:t>External Dispute Resolution</a:t>
            </a:r>
            <a:r>
              <a:rPr lang="en-AU" dirty="0"/>
              <a:t> </a:t>
            </a:r>
          </a:p>
          <a:p>
            <a:r>
              <a:rPr lang="en-AU" dirty="0"/>
              <a:t>Recommended that the Corporations Act be amended to require that all Australian Financial Service Licence holders ( AFSL) take reasonable steps to cooperate with the external dispute resolution body, the Australian Financial Complains Authority ( AFCA) ( previously the Financial Services Ombudsman), in its resolution of particular disputes, including, in particular, by making available to AFCA, all relevant documents and records relating to issues in dispute. </a:t>
            </a:r>
          </a:p>
          <a:p>
            <a:r>
              <a:rPr lang="en-AU" dirty="0"/>
              <a:t>Similarly there was a recommendation to increase the authority of the external dispute resolution body AFCA.</a:t>
            </a:r>
          </a:p>
        </p:txBody>
      </p:sp>
    </p:spTree>
    <p:extLst>
      <p:ext uri="{BB962C8B-B14F-4D97-AF65-F5344CB8AC3E}">
        <p14:creationId xmlns:p14="http://schemas.microsoft.com/office/powerpoint/2010/main" val="2996961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1220-8728-459A-B35A-AD85C21F5B4A}"/>
              </a:ext>
            </a:extLst>
          </p:cNvPr>
          <p:cNvSpPr>
            <a:spLocks noGrp="1"/>
          </p:cNvSpPr>
          <p:nvPr>
            <p:ph type="title"/>
          </p:nvPr>
        </p:nvSpPr>
        <p:spPr/>
        <p:txBody>
          <a:bodyPr/>
          <a:lstStyle/>
          <a:p>
            <a:r>
              <a:rPr lang="en-AU" dirty="0"/>
              <a:t>Final Report </a:t>
            </a:r>
            <a:br>
              <a:rPr lang="en-AU" dirty="0"/>
            </a:br>
            <a:endParaRPr lang="en-AU" dirty="0"/>
          </a:p>
        </p:txBody>
      </p:sp>
      <p:sp>
        <p:nvSpPr>
          <p:cNvPr id="3" name="Content Placeholder 2">
            <a:extLst>
              <a:ext uri="{FF2B5EF4-FFF2-40B4-BE49-F238E27FC236}">
                <a16:creationId xmlns:a16="http://schemas.microsoft.com/office/drawing/2014/main" id="{4E2A77D8-C1C2-4C79-972A-DFBA7E8200AF}"/>
              </a:ext>
            </a:extLst>
          </p:cNvPr>
          <p:cNvSpPr>
            <a:spLocks noGrp="1"/>
          </p:cNvSpPr>
          <p:nvPr>
            <p:ph idx="1"/>
          </p:nvPr>
        </p:nvSpPr>
        <p:spPr/>
        <p:txBody>
          <a:bodyPr/>
          <a:lstStyle/>
          <a:p>
            <a:r>
              <a:rPr lang="en-AU" u="sng" dirty="0"/>
              <a:t>Status of Industry Codes</a:t>
            </a:r>
            <a:r>
              <a:rPr lang="en-AU" dirty="0"/>
              <a:t> </a:t>
            </a:r>
          </a:p>
          <a:p>
            <a:r>
              <a:rPr lang="en-AU" dirty="0"/>
              <a:t>Recommended that the law be amended to provide for enforceable provisions of industry codes and for the establishment and imposition of mandatory industry codes. </a:t>
            </a:r>
          </a:p>
          <a:p>
            <a:r>
              <a:rPr lang="en-AU" dirty="0"/>
              <a:t>That the Financial Services Council and the Insurance Council of Australia amend their relevant codes to enable the relevant code committees, for these respective bodies ,to impose sanctions on a subscriber that has breached the applicable code. </a:t>
            </a:r>
          </a:p>
        </p:txBody>
      </p:sp>
    </p:spTree>
    <p:extLst>
      <p:ext uri="{BB962C8B-B14F-4D97-AF65-F5344CB8AC3E}">
        <p14:creationId xmlns:p14="http://schemas.microsoft.com/office/powerpoint/2010/main" val="4025547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078B6-C44D-49B9-B99E-446832C60171}"/>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47D6AE30-7DBC-4890-99A6-20B0844AF28F}"/>
              </a:ext>
            </a:extLst>
          </p:cNvPr>
          <p:cNvSpPr>
            <a:spLocks noGrp="1"/>
          </p:cNvSpPr>
          <p:nvPr>
            <p:ph idx="1"/>
          </p:nvPr>
        </p:nvSpPr>
        <p:spPr/>
        <p:txBody>
          <a:bodyPr>
            <a:normAutofit lnSpcReduction="10000"/>
          </a:bodyPr>
          <a:lstStyle/>
          <a:p>
            <a:r>
              <a:rPr lang="en-AU" u="sng" dirty="0"/>
              <a:t>Recommendations in relation to regulatory Issues for ASIC and APRA </a:t>
            </a:r>
          </a:p>
          <a:p>
            <a:r>
              <a:rPr lang="en-AU" dirty="0"/>
              <a:t>The report recommended simplification of legislation governing financial service providers to identify what fundamental norms of behaviour are being pursued and remove qualifications and exceptions. </a:t>
            </a:r>
          </a:p>
          <a:p>
            <a:r>
              <a:rPr lang="en-AU" dirty="0"/>
              <a:t>Clarification of ASIC and APRA’s respective roles and accountabilities with oversight from a new independent super – regulatory body and regular capability reviews. </a:t>
            </a:r>
          </a:p>
          <a:p>
            <a:r>
              <a:rPr lang="en-AU" dirty="0"/>
              <a:t>A shift in ASIC’s approach to enforcement with a preference for Court determinations of contraventions – ASIC should no longer refer to those they should be regulating as …”clients”    </a:t>
            </a:r>
          </a:p>
        </p:txBody>
      </p:sp>
    </p:spTree>
    <p:extLst>
      <p:ext uri="{BB962C8B-B14F-4D97-AF65-F5344CB8AC3E}">
        <p14:creationId xmlns:p14="http://schemas.microsoft.com/office/powerpoint/2010/main" val="69370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751E5-2743-416B-9902-7271A93ED6DD}"/>
              </a:ext>
            </a:extLst>
          </p:cNvPr>
          <p:cNvSpPr>
            <a:spLocks noGrp="1"/>
          </p:cNvSpPr>
          <p:nvPr>
            <p:ph type="title"/>
          </p:nvPr>
        </p:nvSpPr>
        <p:spPr/>
        <p:txBody>
          <a:bodyPr/>
          <a:lstStyle/>
          <a:p>
            <a:r>
              <a:rPr lang="en-AU" dirty="0"/>
              <a:t>Purpose of the Royal Commission </a:t>
            </a:r>
          </a:p>
        </p:txBody>
      </p:sp>
      <p:sp>
        <p:nvSpPr>
          <p:cNvPr id="3" name="Content Placeholder 2">
            <a:extLst>
              <a:ext uri="{FF2B5EF4-FFF2-40B4-BE49-F238E27FC236}">
                <a16:creationId xmlns:a16="http://schemas.microsoft.com/office/drawing/2014/main" id="{000C5786-3A9F-44CD-ADE0-8E94E757ECC2}"/>
              </a:ext>
            </a:extLst>
          </p:cNvPr>
          <p:cNvSpPr>
            <a:spLocks noGrp="1"/>
          </p:cNvSpPr>
          <p:nvPr>
            <p:ph idx="1"/>
          </p:nvPr>
        </p:nvSpPr>
        <p:spPr/>
        <p:txBody>
          <a:bodyPr>
            <a:normAutofit lnSpcReduction="10000"/>
          </a:bodyPr>
          <a:lstStyle/>
          <a:p>
            <a:r>
              <a:rPr lang="en-AU" dirty="0"/>
              <a:t>To examine the conduct of financial service providers to ascertain whether any conduct, practices , behaviour or business activities of those entities  constituted misconduct which might represent a breach of the law or conduct that fell below community standards and expectations .</a:t>
            </a:r>
          </a:p>
          <a:p>
            <a:r>
              <a:rPr lang="en-AU" dirty="0"/>
              <a:t>The entities examined by the Royal Commission included Banks , Mortgage Brokers , Funds Managers, Life Insurance Companies , Superannuation Companies and Superannuation funds Managers and Agents , General Insurers , their Agents and General Insurance Brokers </a:t>
            </a:r>
          </a:p>
          <a:p>
            <a:r>
              <a:rPr lang="en-AU" dirty="0"/>
              <a:t>The enquiry was undertaken over a period of 12 months with the final report delivered 4 February 4</a:t>
            </a:r>
            <a:r>
              <a:rPr lang="en-AU" baseline="30000" dirty="0"/>
              <a:t>th</a:t>
            </a:r>
            <a:r>
              <a:rPr lang="en-AU" dirty="0"/>
              <a:t> 2019 </a:t>
            </a:r>
          </a:p>
        </p:txBody>
      </p:sp>
    </p:spTree>
    <p:extLst>
      <p:ext uri="{BB962C8B-B14F-4D97-AF65-F5344CB8AC3E}">
        <p14:creationId xmlns:p14="http://schemas.microsoft.com/office/powerpoint/2010/main" val="336204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CA90B-F984-4428-8B40-28D07C308EAE}"/>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8E24F1F2-948D-4861-A00C-E9FF5F0A4D06}"/>
              </a:ext>
            </a:extLst>
          </p:cNvPr>
          <p:cNvSpPr>
            <a:spLocks noGrp="1"/>
          </p:cNvSpPr>
          <p:nvPr>
            <p:ph idx="1"/>
          </p:nvPr>
        </p:nvSpPr>
        <p:spPr/>
        <p:txBody>
          <a:bodyPr/>
          <a:lstStyle/>
          <a:p>
            <a:r>
              <a:rPr lang="en-AU" u="sng" dirty="0"/>
              <a:t>ASIC and APRA </a:t>
            </a:r>
          </a:p>
          <a:p>
            <a:r>
              <a:rPr lang="en-AU" dirty="0"/>
              <a:t> Recommended the creation of a new disciplinary system for financial advisors and an obligation on licence holders ( AFSL Licence ) to take reasonable steps to cooperate the AFCA.</a:t>
            </a:r>
          </a:p>
          <a:p>
            <a:r>
              <a:rPr lang="en-AU" dirty="0"/>
              <a:t>In the event that ASIC fails to create an effective enforcement culture , consideration is to be given to making ASIC purely an investigative body with a new specialist litigation body established  to undertake civil penalty enforcement action.</a:t>
            </a:r>
          </a:p>
          <a:p>
            <a:r>
              <a:rPr lang="en-AU" dirty="0"/>
              <a:t>This represents a pointed criticism of ASIC and its failure to detect and remedy systemic poor behaviour, particularly by the banks. </a:t>
            </a:r>
          </a:p>
        </p:txBody>
      </p:sp>
    </p:spTree>
    <p:extLst>
      <p:ext uri="{BB962C8B-B14F-4D97-AF65-F5344CB8AC3E}">
        <p14:creationId xmlns:p14="http://schemas.microsoft.com/office/powerpoint/2010/main" val="245825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3E21A-BFCE-4EC5-BA24-8D7D81316452}"/>
              </a:ext>
            </a:extLst>
          </p:cNvPr>
          <p:cNvSpPr>
            <a:spLocks noGrp="1"/>
          </p:cNvSpPr>
          <p:nvPr>
            <p:ph type="title"/>
          </p:nvPr>
        </p:nvSpPr>
        <p:spPr>
          <a:xfrm>
            <a:off x="472440" y="394000"/>
            <a:ext cx="10515600" cy="1325563"/>
          </a:xfrm>
        </p:spPr>
        <p:txBody>
          <a:bodyPr>
            <a:normAutofit fontScale="90000"/>
          </a:bodyPr>
          <a:lstStyle/>
          <a:p>
            <a:r>
              <a:rPr lang="en-AU" dirty="0"/>
              <a:t>APRA conducted an internal review of enforcement procedures… and came up with … </a:t>
            </a:r>
          </a:p>
        </p:txBody>
      </p:sp>
      <p:sp>
        <p:nvSpPr>
          <p:cNvPr id="3" name="Content Placeholder 2">
            <a:extLst>
              <a:ext uri="{FF2B5EF4-FFF2-40B4-BE49-F238E27FC236}">
                <a16:creationId xmlns:a16="http://schemas.microsoft.com/office/drawing/2014/main" id="{F5D54788-BBA6-43EB-A7C4-DA3A8FAC9C33}"/>
              </a:ext>
            </a:extLst>
          </p:cNvPr>
          <p:cNvSpPr>
            <a:spLocks noGrp="1"/>
          </p:cNvSpPr>
          <p:nvPr>
            <p:ph idx="1"/>
          </p:nvPr>
        </p:nvSpPr>
        <p:spPr/>
        <p:txBody>
          <a:bodyPr>
            <a:normAutofit fontScale="92500" lnSpcReduction="10000"/>
          </a:bodyPr>
          <a:lstStyle/>
          <a:p>
            <a:r>
              <a:rPr lang="en-AU" dirty="0"/>
              <a:t>Strengthening APRA – ASIC  information sharing mechanisms to coordinate enforcement procedures </a:t>
            </a:r>
          </a:p>
          <a:p>
            <a:r>
              <a:rPr lang="en-AU" dirty="0"/>
              <a:t>Increasing APRA’s enforcement appetite from “last resort “ to “constructively tough “</a:t>
            </a:r>
          </a:p>
          <a:p>
            <a:r>
              <a:rPr lang="en-AU" dirty="0"/>
              <a:t>Supervisory divisions given new responsibility to enforce the new approach </a:t>
            </a:r>
          </a:p>
          <a:p>
            <a:r>
              <a:rPr lang="en-AU" dirty="0"/>
              <a:t>Building a new top down enforceability management structure, to better empower staff</a:t>
            </a:r>
          </a:p>
          <a:p>
            <a:r>
              <a:rPr lang="en-AU" dirty="0"/>
              <a:t>Increased funding for combined teams of investigators and legal experts to enable enforcement action </a:t>
            </a:r>
          </a:p>
          <a:p>
            <a:r>
              <a:rPr lang="en-AU" dirty="0"/>
              <a:t>Bolstering APRA’s statutory powers , including revising and creating additional penalties   - removing barriers to joint investigations with ASIC . </a:t>
            </a:r>
          </a:p>
          <a:p>
            <a:endParaRPr lang="en-AU" dirty="0"/>
          </a:p>
        </p:txBody>
      </p:sp>
    </p:spTree>
    <p:extLst>
      <p:ext uri="{BB962C8B-B14F-4D97-AF65-F5344CB8AC3E}">
        <p14:creationId xmlns:p14="http://schemas.microsoft.com/office/powerpoint/2010/main" val="2615561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57743-3F13-49C3-A107-F0F4670A87CA}"/>
              </a:ext>
            </a:extLst>
          </p:cNvPr>
          <p:cNvSpPr>
            <a:spLocks noGrp="1"/>
          </p:cNvSpPr>
          <p:nvPr>
            <p:ph type="title"/>
          </p:nvPr>
        </p:nvSpPr>
        <p:spPr/>
        <p:txBody>
          <a:bodyPr/>
          <a:lstStyle/>
          <a:p>
            <a:r>
              <a:rPr lang="en-AU" dirty="0"/>
              <a:t>…so what is likely to happen ? </a:t>
            </a:r>
          </a:p>
        </p:txBody>
      </p:sp>
      <p:sp>
        <p:nvSpPr>
          <p:cNvPr id="3" name="Content Placeholder 2">
            <a:extLst>
              <a:ext uri="{FF2B5EF4-FFF2-40B4-BE49-F238E27FC236}">
                <a16:creationId xmlns:a16="http://schemas.microsoft.com/office/drawing/2014/main" id="{A5ACD3D9-B4B3-41DC-9B2F-8BCF2F94C674}"/>
              </a:ext>
            </a:extLst>
          </p:cNvPr>
          <p:cNvSpPr>
            <a:spLocks noGrp="1"/>
          </p:cNvSpPr>
          <p:nvPr>
            <p:ph idx="1"/>
          </p:nvPr>
        </p:nvSpPr>
        <p:spPr/>
        <p:txBody>
          <a:bodyPr>
            <a:normAutofit fontScale="92500" lnSpcReduction="20000"/>
          </a:bodyPr>
          <a:lstStyle/>
          <a:p>
            <a:r>
              <a:rPr lang="en-AU" dirty="0"/>
              <a:t>Immediately the report was handed down the Federal Government stated that it has agreed to take action on all 76 recommendations </a:t>
            </a:r>
          </a:p>
          <a:p>
            <a:r>
              <a:rPr lang="en-AU" dirty="0"/>
              <a:t>The Government Opposition party ( which is likely to form the next Government in May ) indicated it accepted “in principle” all recommendations. </a:t>
            </a:r>
          </a:p>
          <a:p>
            <a:r>
              <a:rPr lang="en-AU" dirty="0"/>
              <a:t> Even during the Royal Commission banks and other Financial Institutions, (as a result of harsh criticism and consumer back lash) , were already implementing changes and compensating a number of financial victims of poor practices.</a:t>
            </a:r>
          </a:p>
          <a:p>
            <a:r>
              <a:rPr lang="en-AU" dirty="0"/>
              <a:t> A number of company CEO ‘s and other senior executives have either been sacked or resigned , with company boards guaranteeing to “lift their game” and become more focussed on consumer outcomes and consumer concerns.    </a:t>
            </a:r>
          </a:p>
        </p:txBody>
      </p:sp>
    </p:spTree>
    <p:extLst>
      <p:ext uri="{BB962C8B-B14F-4D97-AF65-F5344CB8AC3E}">
        <p14:creationId xmlns:p14="http://schemas.microsoft.com/office/powerpoint/2010/main" val="1575918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0E3F3-295F-4CB9-BE2B-C76FE24C46FF}"/>
              </a:ext>
            </a:extLst>
          </p:cNvPr>
          <p:cNvSpPr>
            <a:spLocks noGrp="1"/>
          </p:cNvSpPr>
          <p:nvPr>
            <p:ph type="title"/>
          </p:nvPr>
        </p:nvSpPr>
        <p:spPr/>
        <p:txBody>
          <a:bodyPr/>
          <a:lstStyle/>
          <a:p>
            <a:r>
              <a:rPr lang="en-AU" dirty="0"/>
              <a:t>….or has happened ?</a:t>
            </a:r>
          </a:p>
        </p:txBody>
      </p:sp>
      <p:sp>
        <p:nvSpPr>
          <p:cNvPr id="3" name="Content Placeholder 2">
            <a:extLst>
              <a:ext uri="{FF2B5EF4-FFF2-40B4-BE49-F238E27FC236}">
                <a16:creationId xmlns:a16="http://schemas.microsoft.com/office/drawing/2014/main" id="{1FF9E649-1290-4822-A098-A85E7B4A4649}"/>
              </a:ext>
            </a:extLst>
          </p:cNvPr>
          <p:cNvSpPr>
            <a:spLocks noGrp="1"/>
          </p:cNvSpPr>
          <p:nvPr>
            <p:ph idx="1"/>
          </p:nvPr>
        </p:nvSpPr>
        <p:spPr/>
        <p:txBody>
          <a:bodyPr>
            <a:normAutofit fontScale="92500"/>
          </a:bodyPr>
          <a:lstStyle/>
          <a:p>
            <a:r>
              <a:rPr lang="en-AU" dirty="0"/>
              <a:t>While the banks and AMP have made all the “right noises” they have in many cases been slow to address the issues and implement all the changes they undertook to take , particularly to the corporate regulator ASIC.</a:t>
            </a:r>
          </a:p>
          <a:p>
            <a:r>
              <a:rPr lang="en-AU" dirty="0"/>
              <a:t>$1 billion in fees for no service – They have been very slow to identify the customers and repay the fees charged .</a:t>
            </a:r>
          </a:p>
          <a:p>
            <a:r>
              <a:rPr lang="en-AU" dirty="0"/>
              <a:t>While the big 4 banks and AMP, have paid or offered to pay by January 2019 $350 million and allowed for payments of another $800 million , the figures are still incomplete and there is no time line for payment! </a:t>
            </a:r>
          </a:p>
          <a:p>
            <a:r>
              <a:rPr lang="en-AU" dirty="0"/>
              <a:t>The worst performer AMP , stated their review- “not complete until the second half of 2021”! </a:t>
            </a:r>
          </a:p>
        </p:txBody>
      </p:sp>
    </p:spTree>
    <p:extLst>
      <p:ext uri="{BB962C8B-B14F-4D97-AF65-F5344CB8AC3E}">
        <p14:creationId xmlns:p14="http://schemas.microsoft.com/office/powerpoint/2010/main" val="3819068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46459-BE82-4959-9BA6-EEAA4D3FABD7}"/>
              </a:ext>
            </a:extLst>
          </p:cNvPr>
          <p:cNvSpPr>
            <a:spLocks noGrp="1"/>
          </p:cNvSpPr>
          <p:nvPr>
            <p:ph type="title"/>
          </p:nvPr>
        </p:nvSpPr>
        <p:spPr/>
        <p:txBody>
          <a:bodyPr/>
          <a:lstStyle/>
          <a:p>
            <a:r>
              <a:rPr lang="en-AU" dirty="0"/>
              <a:t>…..but it isn’t all good news  </a:t>
            </a:r>
          </a:p>
        </p:txBody>
      </p:sp>
      <p:sp>
        <p:nvSpPr>
          <p:cNvPr id="3" name="Content Placeholder 2">
            <a:extLst>
              <a:ext uri="{FF2B5EF4-FFF2-40B4-BE49-F238E27FC236}">
                <a16:creationId xmlns:a16="http://schemas.microsoft.com/office/drawing/2014/main" id="{0D17EC20-E95E-49C6-8050-82871DCBA5E9}"/>
              </a:ext>
            </a:extLst>
          </p:cNvPr>
          <p:cNvSpPr>
            <a:spLocks noGrp="1"/>
          </p:cNvSpPr>
          <p:nvPr>
            <p:ph idx="1"/>
          </p:nvPr>
        </p:nvSpPr>
        <p:spPr/>
        <p:txBody>
          <a:bodyPr>
            <a:normAutofit fontScale="92500" lnSpcReduction="20000"/>
          </a:bodyPr>
          <a:lstStyle/>
          <a:p>
            <a:r>
              <a:rPr lang="en-AU" dirty="0"/>
              <a:t> Yes ,we are seeing changes already, but not necessarily the ones we wanted …</a:t>
            </a:r>
          </a:p>
          <a:p>
            <a:r>
              <a:rPr lang="en-AU" dirty="0"/>
              <a:t>A significant tightening up on lending procedures ..leading to many adverse outcomes such as difficulty in securing finance for small business, and home loans, tightening of rural finance and the likely abolition of interest only loans. </a:t>
            </a:r>
          </a:p>
          <a:p>
            <a:r>
              <a:rPr lang="en-AU" dirty="0"/>
              <a:t>Despite a significant drop in the housing prices through out Australia, access to finance has reduced as lending criteria harden. </a:t>
            </a:r>
          </a:p>
          <a:p>
            <a:r>
              <a:rPr lang="en-AU" dirty="0"/>
              <a:t> Even if official interest rates drop access to finance is unlikely to improve. </a:t>
            </a:r>
          </a:p>
          <a:p>
            <a:r>
              <a:rPr lang="en-AU" dirty="0"/>
              <a:t>The perfect storm .. Stagnant wage grow, limited access to finance, a declining dollar and Australia the unfortunate victim of a trade war between the USA and China ( our principle trading partner)…. and the worst aspects of climate change !</a:t>
            </a:r>
          </a:p>
        </p:txBody>
      </p:sp>
    </p:spTree>
    <p:extLst>
      <p:ext uri="{BB962C8B-B14F-4D97-AF65-F5344CB8AC3E}">
        <p14:creationId xmlns:p14="http://schemas.microsoft.com/office/powerpoint/2010/main" val="2867344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3079397-9271-4D0E-8DBE-F1C4EBD84B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0442" y="473530"/>
            <a:ext cx="7992837" cy="5698670"/>
          </a:xfrm>
          <a:prstGeom prst="rect">
            <a:avLst/>
          </a:prstGeom>
        </p:spPr>
      </p:pic>
    </p:spTree>
    <p:extLst>
      <p:ext uri="{BB962C8B-B14F-4D97-AF65-F5344CB8AC3E}">
        <p14:creationId xmlns:p14="http://schemas.microsoft.com/office/powerpoint/2010/main" val="2091145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2A313-98B5-47C2-8CBD-F4C11ADA198B}"/>
              </a:ext>
            </a:extLst>
          </p:cNvPr>
          <p:cNvSpPr>
            <a:spLocks noGrp="1"/>
          </p:cNvSpPr>
          <p:nvPr>
            <p:ph type="title"/>
          </p:nvPr>
        </p:nvSpPr>
        <p:spPr/>
        <p:txBody>
          <a:bodyPr/>
          <a:lstStyle/>
          <a:p>
            <a:r>
              <a:rPr lang="en-AU" dirty="0"/>
              <a:t>The Commission of Enquiry </a:t>
            </a:r>
          </a:p>
        </p:txBody>
      </p:sp>
      <p:sp>
        <p:nvSpPr>
          <p:cNvPr id="3" name="Content Placeholder 2">
            <a:extLst>
              <a:ext uri="{FF2B5EF4-FFF2-40B4-BE49-F238E27FC236}">
                <a16:creationId xmlns:a16="http://schemas.microsoft.com/office/drawing/2014/main" id="{A824D2AC-E065-486F-A23B-DCE18CAFC8BE}"/>
              </a:ext>
            </a:extLst>
          </p:cNvPr>
          <p:cNvSpPr>
            <a:spLocks noGrp="1"/>
          </p:cNvSpPr>
          <p:nvPr>
            <p:ph idx="1"/>
          </p:nvPr>
        </p:nvSpPr>
        <p:spPr/>
        <p:txBody>
          <a:bodyPr>
            <a:normAutofit/>
          </a:bodyPr>
          <a:lstStyle/>
          <a:p>
            <a:r>
              <a:rPr lang="en-AU" dirty="0"/>
              <a:t>Over 12 months duration -14.12.2017 to 4/2/2019</a:t>
            </a:r>
          </a:p>
          <a:p>
            <a:r>
              <a:rPr lang="en-AU" dirty="0"/>
              <a:t>7 rounds of public hearings in various state capital cities </a:t>
            </a:r>
          </a:p>
          <a:p>
            <a:r>
              <a:rPr lang="en-AU" dirty="0"/>
              <a:t>Over 130 witnesses </a:t>
            </a:r>
          </a:p>
          <a:p>
            <a:r>
              <a:rPr lang="en-AU" dirty="0"/>
              <a:t>10,000 public submissions </a:t>
            </a:r>
          </a:p>
          <a:p>
            <a:r>
              <a:rPr lang="en-AU" dirty="0"/>
              <a:t> 68 sitting days over 14 weeks </a:t>
            </a:r>
          </a:p>
          <a:p>
            <a:r>
              <a:rPr lang="en-AU" dirty="0"/>
              <a:t>1133 page report from Commissioner Ken Hayne </a:t>
            </a:r>
          </a:p>
          <a:p>
            <a:r>
              <a:rPr lang="en-AU" dirty="0"/>
              <a:t>Final report comprised  of 76 recommendations </a:t>
            </a:r>
          </a:p>
          <a:p>
            <a:r>
              <a:rPr lang="en-AU" dirty="0"/>
              <a:t>24 referrals for investigation and potential criminal prosecution</a:t>
            </a:r>
          </a:p>
          <a:p>
            <a:endParaRPr lang="en-AU" dirty="0"/>
          </a:p>
        </p:txBody>
      </p:sp>
    </p:spTree>
    <p:extLst>
      <p:ext uri="{BB962C8B-B14F-4D97-AF65-F5344CB8AC3E}">
        <p14:creationId xmlns:p14="http://schemas.microsoft.com/office/powerpoint/2010/main" val="3831293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D8656-3A52-4566-BC6E-8CFCBAA86F4C}"/>
              </a:ext>
            </a:extLst>
          </p:cNvPr>
          <p:cNvSpPr>
            <a:spLocks noGrp="1"/>
          </p:cNvSpPr>
          <p:nvPr>
            <p:ph type="title"/>
          </p:nvPr>
        </p:nvSpPr>
        <p:spPr/>
        <p:txBody>
          <a:bodyPr/>
          <a:lstStyle/>
          <a:p>
            <a:r>
              <a:rPr lang="en-AU" dirty="0"/>
              <a:t>The Interim Report </a:t>
            </a:r>
          </a:p>
        </p:txBody>
      </p:sp>
      <p:sp>
        <p:nvSpPr>
          <p:cNvPr id="3" name="Content Placeholder 2">
            <a:extLst>
              <a:ext uri="{FF2B5EF4-FFF2-40B4-BE49-F238E27FC236}">
                <a16:creationId xmlns:a16="http://schemas.microsoft.com/office/drawing/2014/main" id="{254CC897-AC76-4030-B26D-F8487F6614D3}"/>
              </a:ext>
            </a:extLst>
          </p:cNvPr>
          <p:cNvSpPr>
            <a:spLocks noGrp="1"/>
          </p:cNvSpPr>
          <p:nvPr>
            <p:ph idx="1"/>
          </p:nvPr>
        </p:nvSpPr>
        <p:spPr/>
        <p:txBody>
          <a:bodyPr>
            <a:normAutofit fontScale="92500" lnSpcReduction="20000"/>
          </a:bodyPr>
          <a:lstStyle/>
          <a:p>
            <a:r>
              <a:rPr lang="en-AU" dirty="0"/>
              <a:t>An interim report was handed down 28</a:t>
            </a:r>
            <a:r>
              <a:rPr lang="en-AU" baseline="30000" dirty="0"/>
              <a:t>th</a:t>
            </a:r>
            <a:r>
              <a:rPr lang="en-AU" dirty="0"/>
              <a:t> September 2018  and focussed primarily on the Banks and their  lending practices, Mortgage Brokers, their agents . </a:t>
            </a:r>
          </a:p>
          <a:p>
            <a:r>
              <a:rPr lang="en-AU" dirty="0"/>
              <a:t>The 3 principal areas of misconduct admitted by the financial services entities were :</a:t>
            </a:r>
          </a:p>
          <a:p>
            <a:r>
              <a:rPr lang="en-AU" dirty="0"/>
              <a:t>1) Fees for no service – where licensees or advisers were charging fees to clients for financial advice that was not provided. In some cases, this included fees charged to dead people ! </a:t>
            </a:r>
          </a:p>
          <a:p>
            <a:r>
              <a:rPr lang="en-AU" dirty="0"/>
              <a:t>2) Inappropriate advice – the provision of advice that did not comply with customer “ best interest “ obligations or advice that did not take into account a clients circumstances.</a:t>
            </a:r>
          </a:p>
          <a:p>
            <a:r>
              <a:rPr lang="en-AU" dirty="0"/>
              <a:t>3) Improper conduct by advisers – falsifying documents, misappropriation of customer funds and mis leading and deceptive conduct.  </a:t>
            </a:r>
          </a:p>
          <a:p>
            <a:endParaRPr lang="en-AU" dirty="0"/>
          </a:p>
        </p:txBody>
      </p:sp>
    </p:spTree>
    <p:extLst>
      <p:ext uri="{BB962C8B-B14F-4D97-AF65-F5344CB8AC3E}">
        <p14:creationId xmlns:p14="http://schemas.microsoft.com/office/powerpoint/2010/main" val="1683163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9452-1171-49DA-B90A-AC271D5CAFDA}"/>
              </a:ext>
            </a:extLst>
          </p:cNvPr>
          <p:cNvSpPr>
            <a:spLocks noGrp="1"/>
          </p:cNvSpPr>
          <p:nvPr>
            <p:ph type="title"/>
          </p:nvPr>
        </p:nvSpPr>
        <p:spPr/>
        <p:txBody>
          <a:bodyPr/>
          <a:lstStyle/>
          <a:p>
            <a:r>
              <a:rPr lang="en-AU" dirty="0"/>
              <a:t>Interim Report </a:t>
            </a:r>
          </a:p>
        </p:txBody>
      </p:sp>
      <p:sp>
        <p:nvSpPr>
          <p:cNvPr id="3" name="Content Placeholder 2">
            <a:extLst>
              <a:ext uri="{FF2B5EF4-FFF2-40B4-BE49-F238E27FC236}">
                <a16:creationId xmlns:a16="http://schemas.microsoft.com/office/drawing/2014/main" id="{15412C8D-6941-4F2D-8B96-D91D413D5B1D}"/>
              </a:ext>
            </a:extLst>
          </p:cNvPr>
          <p:cNvSpPr>
            <a:spLocks noGrp="1"/>
          </p:cNvSpPr>
          <p:nvPr>
            <p:ph idx="1"/>
          </p:nvPr>
        </p:nvSpPr>
        <p:spPr/>
        <p:txBody>
          <a:bodyPr>
            <a:normAutofit fontScale="92500" lnSpcReduction="10000"/>
          </a:bodyPr>
          <a:lstStyle/>
          <a:p>
            <a:r>
              <a:rPr lang="en-AU" dirty="0"/>
              <a:t>The Commissioner identified 2 recurrent themes – “dishonesty and greed”</a:t>
            </a:r>
          </a:p>
          <a:p>
            <a:r>
              <a:rPr lang="en-AU" dirty="0"/>
              <a:t> Another key observation made by the Royal Commission related to the banks lending practices. </a:t>
            </a:r>
          </a:p>
          <a:p>
            <a:r>
              <a:rPr lang="en-AU" dirty="0"/>
              <a:t>   Lending was not treated as “unsuitable” , by the banks , even if a customer was likely to default on the repayment of a loan. </a:t>
            </a:r>
          </a:p>
          <a:p>
            <a:r>
              <a:rPr lang="en-AU" dirty="0"/>
              <a:t>The banks made no enquiry about customers financial circumstances, requirements or objectives – totally inappropriate credit risk assessments.</a:t>
            </a:r>
          </a:p>
          <a:p>
            <a:r>
              <a:rPr lang="en-AU" dirty="0"/>
              <a:t>The banks and other financial institutions ,categorised as “processing errors “,failures to deliver on promised features of the products sold.</a:t>
            </a:r>
          </a:p>
          <a:p>
            <a:r>
              <a:rPr lang="en-AU" dirty="0"/>
              <a:t>“Conflicts of interest” invariably meant interest determinations were based on self interest… never the interest of the customer !        </a:t>
            </a:r>
          </a:p>
        </p:txBody>
      </p:sp>
    </p:spTree>
    <p:extLst>
      <p:ext uri="{BB962C8B-B14F-4D97-AF65-F5344CB8AC3E}">
        <p14:creationId xmlns:p14="http://schemas.microsoft.com/office/powerpoint/2010/main" val="1211397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BF80B-F636-41DA-9EC5-104679CCF9AD}"/>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1A3620B1-52D8-48D4-B685-A399E7973DD6}"/>
              </a:ext>
            </a:extLst>
          </p:cNvPr>
          <p:cNvSpPr>
            <a:spLocks noGrp="1"/>
          </p:cNvSpPr>
          <p:nvPr>
            <p:ph idx="1"/>
          </p:nvPr>
        </p:nvSpPr>
        <p:spPr/>
        <p:txBody>
          <a:bodyPr/>
          <a:lstStyle/>
          <a:p>
            <a:r>
              <a:rPr lang="en-AU" dirty="0"/>
              <a:t>The most stinging criticism of the financial institutions, focused on the large banks and life and superannuation company, AMP</a:t>
            </a:r>
          </a:p>
          <a:p>
            <a:r>
              <a:rPr lang="en-AU" dirty="0"/>
              <a:t> Three of the major banks ( not Westpac) were referred to the regulatory authorities to consider criminal prosecution particularly on the issue of “fees for no service” .</a:t>
            </a:r>
          </a:p>
          <a:p>
            <a:r>
              <a:rPr lang="en-AU" dirty="0"/>
              <a:t>Of the 76 recommendations most related to the banks although some also involved the general insurers.</a:t>
            </a:r>
          </a:p>
        </p:txBody>
      </p:sp>
    </p:spTree>
    <p:extLst>
      <p:ext uri="{BB962C8B-B14F-4D97-AF65-F5344CB8AC3E}">
        <p14:creationId xmlns:p14="http://schemas.microsoft.com/office/powerpoint/2010/main" val="3794033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311B0-F25F-43D7-8244-407C556F9CB5}"/>
              </a:ext>
            </a:extLst>
          </p:cNvPr>
          <p:cNvSpPr>
            <a:spLocks noGrp="1"/>
          </p:cNvSpPr>
          <p:nvPr>
            <p:ph type="title"/>
          </p:nvPr>
        </p:nvSpPr>
        <p:spPr/>
        <p:txBody>
          <a:bodyPr/>
          <a:lstStyle/>
          <a:p>
            <a:r>
              <a:rPr lang="en-AU" dirty="0"/>
              <a:t>The key recommendations </a:t>
            </a:r>
          </a:p>
        </p:txBody>
      </p:sp>
      <p:sp>
        <p:nvSpPr>
          <p:cNvPr id="3" name="Content Placeholder 2">
            <a:extLst>
              <a:ext uri="{FF2B5EF4-FFF2-40B4-BE49-F238E27FC236}">
                <a16:creationId xmlns:a16="http://schemas.microsoft.com/office/drawing/2014/main" id="{6CE36895-376D-4F79-AC8E-10549B97A75E}"/>
              </a:ext>
            </a:extLst>
          </p:cNvPr>
          <p:cNvSpPr>
            <a:spLocks noGrp="1"/>
          </p:cNvSpPr>
          <p:nvPr>
            <p:ph idx="1"/>
          </p:nvPr>
        </p:nvSpPr>
        <p:spPr/>
        <p:txBody>
          <a:bodyPr/>
          <a:lstStyle/>
          <a:p>
            <a:r>
              <a:rPr lang="en-AU" dirty="0"/>
              <a:t>In relation to </a:t>
            </a:r>
            <a:r>
              <a:rPr lang="en-AU" u="sng" dirty="0"/>
              <a:t>lending practices </a:t>
            </a:r>
            <a:r>
              <a:rPr lang="en-AU" dirty="0"/>
              <a:t>– </a:t>
            </a:r>
          </a:p>
          <a:p>
            <a:r>
              <a:rPr lang="en-AU" dirty="0"/>
              <a:t>Mortgage brokers should act in the best interests of the borrowers ( not the banks or themselves) </a:t>
            </a:r>
          </a:p>
          <a:p>
            <a:r>
              <a:rPr lang="en-AU" dirty="0"/>
              <a:t>The mortgage brokers fee should be paid by the BORROWER not the lender. </a:t>
            </a:r>
          </a:p>
          <a:p>
            <a:r>
              <a:rPr lang="en-AU" dirty="0"/>
              <a:t>The brokers remuneration should note involve receipt of tailing commissions paid by the lender.</a:t>
            </a:r>
          </a:p>
          <a:p>
            <a:r>
              <a:rPr lang="en-AU" dirty="0"/>
              <a:t>Many of the tailing commissions continued for years.  </a:t>
            </a:r>
          </a:p>
        </p:txBody>
      </p:sp>
    </p:spTree>
    <p:extLst>
      <p:ext uri="{BB962C8B-B14F-4D97-AF65-F5344CB8AC3E}">
        <p14:creationId xmlns:p14="http://schemas.microsoft.com/office/powerpoint/2010/main" val="68701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1C625-604C-4FE3-8F69-CD05BFF4D961}"/>
              </a:ext>
            </a:extLst>
          </p:cNvPr>
          <p:cNvSpPr>
            <a:spLocks noGrp="1"/>
          </p:cNvSpPr>
          <p:nvPr>
            <p:ph type="title"/>
          </p:nvPr>
        </p:nvSpPr>
        <p:spPr/>
        <p:txBody>
          <a:bodyPr/>
          <a:lstStyle/>
          <a:p>
            <a:r>
              <a:rPr lang="en-AU" dirty="0"/>
              <a:t>Final Report – Recommendations </a:t>
            </a:r>
          </a:p>
        </p:txBody>
      </p:sp>
      <p:sp>
        <p:nvSpPr>
          <p:cNvPr id="3" name="Content Placeholder 2">
            <a:extLst>
              <a:ext uri="{FF2B5EF4-FFF2-40B4-BE49-F238E27FC236}">
                <a16:creationId xmlns:a16="http://schemas.microsoft.com/office/drawing/2014/main" id="{BE051C56-0AB5-4D50-A520-E8DE137245D9}"/>
              </a:ext>
            </a:extLst>
          </p:cNvPr>
          <p:cNvSpPr>
            <a:spLocks noGrp="1"/>
          </p:cNvSpPr>
          <p:nvPr>
            <p:ph idx="1"/>
          </p:nvPr>
        </p:nvSpPr>
        <p:spPr/>
        <p:txBody>
          <a:bodyPr/>
          <a:lstStyle/>
          <a:p>
            <a:r>
              <a:rPr lang="en-AU" u="sng" dirty="0"/>
              <a:t>Financial Advice </a:t>
            </a:r>
          </a:p>
          <a:p>
            <a:r>
              <a:rPr lang="en-AU" dirty="0"/>
              <a:t>Establishment of a new regulatory body to oversee a system of registration for financial advisers.</a:t>
            </a:r>
          </a:p>
          <a:p>
            <a:r>
              <a:rPr lang="en-AU" dirty="0"/>
              <a:t>New controls on remuneration provisions .</a:t>
            </a:r>
          </a:p>
          <a:p>
            <a:r>
              <a:rPr lang="en-AU" dirty="0"/>
              <a:t>Grandfathering provisions for conflicted remuneration to be repealed as soon a practicable. </a:t>
            </a:r>
          </a:p>
          <a:p>
            <a:r>
              <a:rPr lang="en-AU" dirty="0"/>
              <a:t>Any on going fee arrangements are to be expressly renewed by the client each year. Fee arrangements not to operate automatically.  </a:t>
            </a:r>
          </a:p>
        </p:txBody>
      </p:sp>
    </p:spTree>
    <p:extLst>
      <p:ext uri="{BB962C8B-B14F-4D97-AF65-F5344CB8AC3E}">
        <p14:creationId xmlns:p14="http://schemas.microsoft.com/office/powerpoint/2010/main" val="238068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14E80-7D69-4320-B20B-A9533BC0253F}"/>
              </a:ext>
            </a:extLst>
          </p:cNvPr>
          <p:cNvSpPr>
            <a:spLocks noGrp="1"/>
          </p:cNvSpPr>
          <p:nvPr>
            <p:ph type="title"/>
          </p:nvPr>
        </p:nvSpPr>
        <p:spPr/>
        <p:txBody>
          <a:bodyPr/>
          <a:lstStyle/>
          <a:p>
            <a:r>
              <a:rPr lang="en-AU" dirty="0"/>
              <a:t>Final Report </a:t>
            </a:r>
          </a:p>
        </p:txBody>
      </p:sp>
      <p:sp>
        <p:nvSpPr>
          <p:cNvPr id="3" name="Content Placeholder 2">
            <a:extLst>
              <a:ext uri="{FF2B5EF4-FFF2-40B4-BE49-F238E27FC236}">
                <a16:creationId xmlns:a16="http://schemas.microsoft.com/office/drawing/2014/main" id="{B80D8481-674E-49ED-9283-50D64AC2B06C}"/>
              </a:ext>
            </a:extLst>
          </p:cNvPr>
          <p:cNvSpPr>
            <a:spLocks noGrp="1"/>
          </p:cNvSpPr>
          <p:nvPr>
            <p:ph idx="1"/>
          </p:nvPr>
        </p:nvSpPr>
        <p:spPr/>
        <p:txBody>
          <a:bodyPr/>
          <a:lstStyle/>
          <a:p>
            <a:r>
              <a:rPr lang="en-AU" u="sng" dirty="0"/>
              <a:t>Lending to Small to Medium Enterprises ( SMEs)</a:t>
            </a:r>
          </a:p>
          <a:p>
            <a:r>
              <a:rPr lang="en-AU" dirty="0"/>
              <a:t>The definition of “small enterprise” , in the banking code is to be simplified with no change to existing law in relation to guarantees. </a:t>
            </a:r>
          </a:p>
          <a:p>
            <a:r>
              <a:rPr lang="en-AU" dirty="0"/>
              <a:t>Industry codes of conduct approved by the regulator ( ASIC) may include “enforceable code provisions with remedies for breach , modelled on the Competition and Consumer  Act ( CCA) </a:t>
            </a:r>
          </a:p>
          <a:p>
            <a:r>
              <a:rPr lang="en-AU" dirty="0"/>
              <a:t>A national system of mediation to be established to deal with farm debt .This remains a significant issue in Australia with the Commission observing cases of very harsh treatment of defaulting farmers, by the banks.  </a:t>
            </a:r>
          </a:p>
        </p:txBody>
      </p:sp>
    </p:spTree>
    <p:extLst>
      <p:ext uri="{BB962C8B-B14F-4D97-AF65-F5344CB8AC3E}">
        <p14:creationId xmlns:p14="http://schemas.microsoft.com/office/powerpoint/2010/main" val="1552838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uty of Care – Defensive Engineering or the.pptx" id="{4E2CF1E0-2340-4FD0-8475-E59917130399}" vid="{A29C3CEF-7201-4210-BC60-806DCA2E3AD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Chris presentation template</Template>
  <TotalTime>78</TotalTime>
  <Words>2372</Words>
  <Application>Microsoft Office PowerPoint</Application>
  <PresentationFormat>Widescreen</PresentationFormat>
  <Paragraphs>132</Paragraphs>
  <Slides>25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Calibri</vt:lpstr>
      <vt:lpstr>Calibri Light</vt:lpstr>
      <vt:lpstr>Office Theme</vt:lpstr>
      <vt:lpstr>Custom Design</vt:lpstr>
      <vt:lpstr>“AUSTRALIAN FINANCIAL SERVICES ROYAL COMMISSION 2018”  </vt:lpstr>
      <vt:lpstr>Purpose of the Royal Commission </vt:lpstr>
      <vt:lpstr>The Commission of Enquiry </vt:lpstr>
      <vt:lpstr>The Interim Report </vt:lpstr>
      <vt:lpstr>Interim Report </vt:lpstr>
      <vt:lpstr>Final Report </vt:lpstr>
      <vt:lpstr>The key recommendations </vt:lpstr>
      <vt:lpstr>Final Report – Recommendations </vt:lpstr>
      <vt:lpstr>Final Report </vt:lpstr>
      <vt:lpstr>Final report </vt:lpstr>
      <vt:lpstr>Final Report </vt:lpstr>
      <vt:lpstr>Final Report </vt:lpstr>
      <vt:lpstr>….a Particular general insurance issue </vt:lpstr>
      <vt:lpstr>… “add on products”, sold under existing  covers </vt:lpstr>
      <vt:lpstr>Final Report </vt:lpstr>
      <vt:lpstr>Final Report </vt:lpstr>
      <vt:lpstr>Final Report </vt:lpstr>
      <vt:lpstr>Final Report  </vt:lpstr>
      <vt:lpstr>Final Report </vt:lpstr>
      <vt:lpstr>Final Report </vt:lpstr>
      <vt:lpstr>APRA conducted an internal review of enforcement procedures… and came up with … </vt:lpstr>
      <vt:lpstr>…so what is likely to happen ? </vt:lpstr>
      <vt:lpstr>….or has happened ?</vt:lpstr>
      <vt:lpstr>…..but it isn’t all good news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Duty of Care – Defensive Engineering or the Crystal Ball</dc:title>
  <dc:creator>Christopher Rodd</dc:creator>
  <cp:lastModifiedBy>Christopher Rodd</cp:lastModifiedBy>
  <cp:revision>17</cp:revision>
  <dcterms:created xsi:type="dcterms:W3CDTF">2018-08-28T01:40:00Z</dcterms:created>
  <dcterms:modified xsi:type="dcterms:W3CDTF">2019-04-16T07:47:46Z</dcterms:modified>
</cp:coreProperties>
</file>